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70" r:id="rId2"/>
  </p:sldMasterIdLst>
  <p:notesMasterIdLst>
    <p:notesMasterId r:id="rId42"/>
  </p:notesMasterIdLst>
  <p:handoutMasterIdLst>
    <p:handoutMasterId r:id="rId43"/>
  </p:handoutMasterIdLst>
  <p:sldIdLst>
    <p:sldId id="795" r:id="rId3"/>
    <p:sldId id="801" r:id="rId4"/>
    <p:sldId id="803" r:id="rId5"/>
    <p:sldId id="804" r:id="rId6"/>
    <p:sldId id="808" r:id="rId7"/>
    <p:sldId id="805" r:id="rId8"/>
    <p:sldId id="836" r:id="rId9"/>
    <p:sldId id="807" r:id="rId10"/>
    <p:sldId id="802" r:id="rId11"/>
    <p:sldId id="809" r:id="rId12"/>
    <p:sldId id="810" r:id="rId13"/>
    <p:sldId id="812" r:id="rId14"/>
    <p:sldId id="813" r:id="rId15"/>
    <p:sldId id="814" r:id="rId16"/>
    <p:sldId id="815" r:id="rId17"/>
    <p:sldId id="816" r:id="rId18"/>
    <p:sldId id="817" r:id="rId19"/>
    <p:sldId id="818" r:id="rId20"/>
    <p:sldId id="819" r:id="rId21"/>
    <p:sldId id="820" r:id="rId22"/>
    <p:sldId id="822" r:id="rId23"/>
    <p:sldId id="823" r:id="rId24"/>
    <p:sldId id="821" r:id="rId25"/>
    <p:sldId id="800" r:id="rId26"/>
    <p:sldId id="656" r:id="rId27"/>
    <p:sldId id="824" r:id="rId28"/>
    <p:sldId id="825" r:id="rId29"/>
    <p:sldId id="828" r:id="rId30"/>
    <p:sldId id="658" r:id="rId31"/>
    <p:sldId id="661" r:id="rId32"/>
    <p:sldId id="826" r:id="rId33"/>
    <p:sldId id="781" r:id="rId34"/>
    <p:sldId id="671" r:id="rId35"/>
    <p:sldId id="672" r:id="rId36"/>
    <p:sldId id="782" r:id="rId37"/>
    <p:sldId id="829" r:id="rId38"/>
    <p:sldId id="830" r:id="rId39"/>
    <p:sldId id="831" r:id="rId40"/>
    <p:sldId id="364" r:id="rId41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C2"/>
    <a:srgbClr val="990033"/>
    <a:srgbClr val="339966"/>
    <a:srgbClr val="9966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2" autoAdjust="0"/>
    <p:restoredTop sz="91744" autoAdjust="0"/>
  </p:normalViewPr>
  <p:slideViewPr>
    <p:cSldViewPr showGuides="1">
      <p:cViewPr varScale="1">
        <p:scale>
          <a:sx n="150" d="100"/>
          <a:sy n="150" d="100"/>
        </p:scale>
        <p:origin x="834" y="120"/>
      </p:cViewPr>
      <p:guideLst>
        <p:guide orient="horz" pos="2160"/>
        <p:guide pos="3840"/>
        <p:guide orient="horz" pos="459"/>
      </p:guideLst>
    </p:cSldViewPr>
  </p:slideViewPr>
  <p:outlineViewPr>
    <p:cViewPr>
      <p:scale>
        <a:sx n="33" d="100"/>
        <a:sy n="33" d="100"/>
      </p:scale>
      <p:origin x="0" y="-995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50" d="100"/>
        <a:sy n="50" d="100"/>
      </p:scale>
      <p:origin x="0" y="-355"/>
    </p:cViewPr>
  </p:sorterViewPr>
  <p:notesViewPr>
    <p:cSldViewPr showGuides="1">
      <p:cViewPr varScale="1">
        <p:scale>
          <a:sx n="86" d="100"/>
          <a:sy n="86" d="100"/>
        </p:scale>
        <p:origin x="414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84E87-75D4-4194-9B6A-3B4A3E0899B2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A8480-8660-41D6-9BDE-8F1B1CE52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964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9091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99091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9A4C5071-F012-4C1E-98B9-83FD07F89CE8}" type="datetimeFigureOut">
              <a:rPr lang="en-GB" smtClean="0"/>
              <a:t>27/09/2021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7"/>
            <a:ext cx="5486400" cy="3916739"/>
          </a:xfrm>
          <a:prstGeom prst="rect">
            <a:avLst/>
          </a:prstGeom>
        </p:spPr>
        <p:txBody>
          <a:bodyPr vert="horz" lIns="96015" tIns="48007" rIns="96015" bIns="4800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8186"/>
            <a:ext cx="2971800" cy="499090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48186"/>
            <a:ext cx="2971800" cy="499090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9A030D78-C040-458D-8154-A1820EAE72E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22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576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092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870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83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016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256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074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726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52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961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28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300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407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901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8510C-D7DD-425F-B6F4-43AAB1EC644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633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455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34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973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653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69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63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40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032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0D78-C040-458D-8154-A1820EAE72E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75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129" y="3429000"/>
            <a:ext cx="10931209" cy="47798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SamsungOne-400C" panose="020B0506030303020204" pitchFamily="34" charset="0"/>
                <a:ea typeface="SamsungOne-400C" panose="020B0506030303020204" pitchFamily="34" charset="0"/>
                <a:cs typeface="Samsung Sharp Sans Regular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object 4"/>
          <p:cNvSpPr/>
          <p:nvPr userDrawn="1"/>
        </p:nvSpPr>
        <p:spPr>
          <a:xfrm>
            <a:off x="12108180" y="0"/>
            <a:ext cx="83820" cy="6858000"/>
          </a:xfrm>
          <a:custGeom>
            <a:avLst/>
            <a:gdLst/>
            <a:ahLst/>
            <a:cxnLst/>
            <a:rect l="l" t="t" r="r" b="b"/>
            <a:pathLst>
              <a:path w="83819" h="9144000">
                <a:moveTo>
                  <a:pt x="0" y="9144000"/>
                </a:moveTo>
                <a:lnTo>
                  <a:pt x="83604" y="9144000"/>
                </a:lnTo>
                <a:lnTo>
                  <a:pt x="83604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78129" y="1351597"/>
            <a:ext cx="10931209" cy="2077403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59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or Hotel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4" cy="77917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or Offic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3" cy="779177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or Retail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3" cy="779177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nstaller on white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638" y="0"/>
            <a:ext cx="6456362" cy="6885384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nstaller on black -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638" y="0"/>
            <a:ext cx="6456362" cy="6885384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nstaller on white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638" y="1"/>
            <a:ext cx="6456362" cy="6858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nstaller on black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638" y="1"/>
            <a:ext cx="6456362" cy="6858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nstaller on white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638" y="0"/>
            <a:ext cx="6456362" cy="6858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nstaller on black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638" y="0"/>
            <a:ext cx="6456362" cy="6858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nstaller on white -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974" y="0"/>
            <a:ext cx="6456362" cy="6858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te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129" y="1351597"/>
            <a:ext cx="10931209" cy="2077403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655" y="6456092"/>
            <a:ext cx="881383" cy="134193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78129" y="3429000"/>
            <a:ext cx="10931209" cy="47798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SamsungOne-400C" panose="020B0506030303020204" pitchFamily="34" charset="0"/>
                <a:ea typeface="SamsungOne-400C" panose="020B0506030303020204" pitchFamily="34" charset="0"/>
                <a:cs typeface="Samsung Sharp Sans Regular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object 4"/>
          <p:cNvSpPr/>
          <p:nvPr userDrawn="1"/>
        </p:nvSpPr>
        <p:spPr>
          <a:xfrm>
            <a:off x="12108180" y="0"/>
            <a:ext cx="83820" cy="6858000"/>
          </a:xfrm>
          <a:custGeom>
            <a:avLst/>
            <a:gdLst/>
            <a:ahLst/>
            <a:cxnLst/>
            <a:rect l="l" t="t" r="r" b="b"/>
            <a:pathLst>
              <a:path w="83819" h="9144000">
                <a:moveTo>
                  <a:pt x="0" y="9144000"/>
                </a:moveTo>
                <a:lnTo>
                  <a:pt x="83604" y="9144000"/>
                </a:lnTo>
                <a:lnTo>
                  <a:pt x="83604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295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nstaller on black -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974" y="0"/>
            <a:ext cx="6456362" cy="6858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mmercial on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mmercial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5238607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Residential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016" y="1265265"/>
            <a:ext cx="5951984" cy="5077404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Residential on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016" y="1265265"/>
            <a:ext cx="5951984" cy="5077404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Multi Spli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066" y="1224528"/>
            <a:ext cx="6460933" cy="5633472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Multi Split on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066" y="1224528"/>
            <a:ext cx="6460933" cy="5633472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hiller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88840"/>
            <a:ext cx="9066533" cy="486916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hiller on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88840"/>
            <a:ext cx="9066533" cy="486916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VRF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1628800"/>
            <a:ext cx="10909212" cy="52292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200" y="1351597"/>
            <a:ext cx="10932138" cy="2077403"/>
          </a:xfrm>
        </p:spPr>
        <p:txBody>
          <a:bodyPr anchor="t" anchorCtr="0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655" y="6456092"/>
            <a:ext cx="881383" cy="1341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1" y="6370638"/>
            <a:ext cx="547687" cy="344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2ED85A-AAF8-4771-AF7A-3C59F03DCC6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838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VRF on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1628800"/>
            <a:ext cx="10909212" cy="52292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Air to Water Heating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62"/>
          <a:stretch/>
        </p:blipFill>
        <p:spPr>
          <a:xfrm>
            <a:off x="9148712" y="805520"/>
            <a:ext cx="3067968" cy="5564162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Air to Water Heating  on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62"/>
          <a:stretch/>
        </p:blipFill>
        <p:spPr>
          <a:xfrm>
            <a:off x="9148712" y="805520"/>
            <a:ext cx="3067968" cy="5564162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ntrols &amp; Accessories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881" y="-120679"/>
            <a:ext cx="7176120" cy="7252199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ntrols &amp; Accessories on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5" y="1965960"/>
            <a:ext cx="4787670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881" y="-120679"/>
            <a:ext cx="7176120" cy="7252199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1" y="3014663"/>
            <a:ext cx="5818800" cy="316230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2pPr>
            <a:lvl3pPr marL="228600" indent="-2286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3pPr>
            <a:lvl4pPr marL="228600" indent="-22860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4pPr>
            <a:lvl5pPr marL="228600" indent="-22860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2ED85A-AAF8-4771-AF7A-3C59F03DCC6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7201" y="1841326"/>
            <a:ext cx="5818800" cy="1055862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2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8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on blac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1" y="1832352"/>
            <a:ext cx="5818800" cy="316230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2pPr>
            <a:lvl3pPr marL="228600" indent="-2286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3pPr>
            <a:lvl4pPr marL="228600" indent="-22860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4pPr>
            <a:lvl5pPr marL="228600" indent="-22860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2ED85A-AAF8-4771-AF7A-3C59F03DCC6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7201" y="728662"/>
            <a:ext cx="5818800" cy="991649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2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on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1" y="1841326"/>
            <a:ext cx="5818800" cy="1055862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1" y="3014663"/>
            <a:ext cx="5818800" cy="316230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2pPr>
            <a:lvl3pPr marL="228600" indent="-2286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3pPr>
            <a:lvl4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4pPr>
            <a:lvl5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on whi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1" y="728662"/>
            <a:ext cx="5818800" cy="985131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1" y="1828799"/>
            <a:ext cx="5818800" cy="434816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2pPr>
            <a:lvl3pPr marL="228600" indent="-2286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3pPr>
            <a:lvl4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4pPr>
            <a:lvl5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amsungOne-700C" panose="020B0806030303020204" pitchFamily="34" charset="0"/>
                <a:ea typeface="SamsungOne-700C" panose="020B0806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55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rai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874446" y="454025"/>
            <a:ext cx="4443108" cy="52768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9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200" y="1351597"/>
            <a:ext cx="10932138" cy="2077403"/>
          </a:xfrm>
        </p:spPr>
        <p:txBody>
          <a:bodyPr anchor="t" anchorCtr="0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655" y="6456092"/>
            <a:ext cx="881383" cy="1341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1" y="6370638"/>
            <a:ext cx="547687" cy="344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2ED85A-AAF8-4771-AF7A-3C59F03DCC6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73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ndscap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108548" y="454025"/>
            <a:ext cx="7974904" cy="52768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1" y="432000"/>
            <a:ext cx="10932138" cy="417961"/>
          </a:xfrm>
        </p:spPr>
        <p:txBody>
          <a:bodyPr anchor="t" anchorCtr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277201" y="860933"/>
            <a:ext cx="10932138" cy="503556"/>
          </a:xfrm>
          <a:noFill/>
        </p:spPr>
        <p:txBody>
          <a:bodyPr anchor="ctr"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2000">
                <a:solidFill>
                  <a:schemeClr val="tx1"/>
                </a:solidFill>
                <a:latin typeface="SamsungOne-700" panose="020B0803030303020204" pitchFamily="34" charset="0"/>
                <a:ea typeface="SamsungOne-700" panose="020B0803030303020204" pitchFamily="34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228600" indent="-228600">
              <a:buFont typeface="SamsungOne-700" panose="020B0803030303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77199" y="1584960"/>
            <a:ext cx="5098075" cy="445007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SamsungOne-700" panose="020B0803030303020204" pitchFamily="34" charset="0"/>
              <a:buNone/>
              <a:defRPr sz="13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2pPr>
            <a:lvl3pPr marL="0" indent="0">
              <a:lnSpc>
                <a:spcPct val="100000"/>
              </a:lnSpc>
              <a:buFont typeface="SamsungOne-700" panose="020B0803030303020204" pitchFamily="34" charset="0"/>
              <a:buNone/>
              <a:defRPr sz="11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3pPr>
            <a:lvl4pPr marL="0" indent="0">
              <a:lnSpc>
                <a:spcPct val="100000"/>
              </a:lnSpc>
              <a:buFont typeface="SamsungOne-700" panose="020B0803030303020204" pitchFamily="34" charset="0"/>
              <a:buNone/>
              <a:defRPr sz="10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4pPr>
            <a:lvl5pPr marL="0" indent="0">
              <a:lnSpc>
                <a:spcPct val="100000"/>
              </a:lnSpc>
              <a:buFont typeface="SamsungOne-700" panose="020B0803030303020204" pitchFamily="34" charset="0"/>
              <a:buNone/>
              <a:defRPr sz="9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5999910" y="1591056"/>
            <a:ext cx="5209428" cy="445007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SamsungOne-700" panose="020B0803030303020204" pitchFamily="34" charset="0"/>
              <a:buNone/>
              <a:defRPr sz="13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2pPr>
            <a:lvl3pPr marL="0" indent="0">
              <a:lnSpc>
                <a:spcPct val="100000"/>
              </a:lnSpc>
              <a:buFont typeface="SamsungOne-700" panose="020B0803030303020204" pitchFamily="34" charset="0"/>
              <a:buNone/>
              <a:defRPr sz="11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3pPr>
            <a:lvl4pPr marL="0" indent="0">
              <a:lnSpc>
                <a:spcPct val="100000"/>
              </a:lnSpc>
              <a:buFont typeface="SamsungOne-700" panose="020B0803030303020204" pitchFamily="34" charset="0"/>
              <a:buNone/>
              <a:defRPr sz="10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4pPr>
            <a:lvl5pPr marL="0" indent="0">
              <a:lnSpc>
                <a:spcPct val="100000"/>
              </a:lnSpc>
              <a:buFont typeface="SamsungOne-700" panose="020B0803030303020204" pitchFamily="34" charset="0"/>
              <a:buNone/>
              <a:defRPr sz="9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66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2 image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0" y="430213"/>
            <a:ext cx="3157541" cy="7556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1185863"/>
            <a:ext cx="3157541" cy="3162300"/>
          </a:xfrm>
        </p:spPr>
        <p:txBody>
          <a:bodyPr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16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2pPr>
            <a:lvl3pPr marL="0" indent="0">
              <a:buFont typeface="SamsungOne-700" panose="020B0803030303020204" pitchFamily="34" charset="0"/>
              <a:buNone/>
              <a:defRPr sz="12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3pPr>
            <a:lvl4pPr marL="0" indent="0">
              <a:buFont typeface="SamsungOne-700" panose="020B0803030303020204" pitchFamily="34" charset="0"/>
              <a:buNone/>
              <a:defRPr sz="11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4pPr>
            <a:lvl5pPr marL="0" indent="0">
              <a:buFont typeface="SamsungOne-700" panose="020B0803030303020204" pitchFamily="34" charset="0"/>
              <a:buNone/>
              <a:defRPr sz="11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948324" y="1185863"/>
            <a:ext cx="3587620" cy="45402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621718" y="1185863"/>
            <a:ext cx="3587620" cy="45402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61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2ED85A-AAF8-4771-AF7A-3C59F03DCC6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2"/>
            <a:ext cx="872459" cy="132835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34523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822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black sub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1" y="430213"/>
            <a:ext cx="10932138" cy="492813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185863"/>
            <a:ext cx="5003800" cy="503556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2000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228600" indent="-228600">
              <a:buFont typeface="SamsungOne-700" panose="020B0803030303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095998" y="1185863"/>
            <a:ext cx="5113339" cy="503556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2000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228600" indent="-228600">
              <a:buFont typeface="SamsungOne-700" panose="020B0803030303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1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white sub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1" y="430213"/>
            <a:ext cx="10932138" cy="604957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1040208"/>
            <a:ext cx="5098075" cy="503556"/>
          </a:xfrm>
          <a:noFill/>
        </p:spPr>
        <p:txBody>
          <a:bodyPr anchor="ctr"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2000">
                <a:solidFill>
                  <a:schemeClr val="tx1"/>
                </a:solidFill>
                <a:latin typeface="SamsungOne-700" panose="020B0803030303020204" pitchFamily="34" charset="0"/>
                <a:ea typeface="SamsungOne-700" panose="020B0803030303020204" pitchFamily="34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228600" indent="-228600">
              <a:buFont typeface="SamsungOne-700" panose="020B0803030303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997600" y="1040208"/>
            <a:ext cx="5211738" cy="503556"/>
          </a:xfrm>
          <a:noFill/>
        </p:spPr>
        <p:txBody>
          <a:bodyPr anchor="ctr"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2000">
                <a:solidFill>
                  <a:schemeClr val="tx1"/>
                </a:solidFill>
                <a:latin typeface="SamsungOne-700" panose="020B0803030303020204" pitchFamily="34" charset="0"/>
                <a:ea typeface="SamsungOne-700" panose="020B0803030303020204" pitchFamily="34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228600" indent="-228600">
              <a:buFont typeface="SamsungOne-700" panose="020B0803030303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4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with small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378000" y="2457450"/>
            <a:ext cx="1885950" cy="21034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2607881" y="2457450"/>
            <a:ext cx="1884363" cy="21034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4844287" y="2457450"/>
            <a:ext cx="1884363" cy="21034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7"/>
          </p:nvPr>
        </p:nvSpPr>
        <p:spPr>
          <a:xfrm>
            <a:off x="7080693" y="2457450"/>
            <a:ext cx="1884363" cy="21034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8"/>
          </p:nvPr>
        </p:nvSpPr>
        <p:spPr>
          <a:xfrm>
            <a:off x="9315511" y="2457450"/>
            <a:ext cx="1885950" cy="21034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1" y="430213"/>
            <a:ext cx="10932138" cy="7556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1" y="1689417"/>
            <a:ext cx="10932138" cy="503556"/>
          </a:xfrm>
          <a:noFill/>
        </p:spPr>
        <p:txBody>
          <a:bodyPr anchor="ctr"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228600" indent="-228600">
              <a:buFont typeface="SamsungOne-700" panose="020B0803030303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88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1" y="430213"/>
            <a:ext cx="10932138" cy="630836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1" y="1073784"/>
            <a:ext cx="10932138" cy="503556"/>
          </a:xfrm>
          <a:noFill/>
        </p:spPr>
        <p:txBody>
          <a:bodyPr anchor="ctr"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2400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  <a:lvl2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228600" indent="-228600">
              <a:buFont typeface="SamsungOne-700" panose="020B0803030303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114855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3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1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 split black &amp;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735638" y="0"/>
            <a:ext cx="645636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1" y="430213"/>
            <a:ext cx="5098074" cy="604957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2ED85A-AAF8-4771-AF7A-3C59F03DCC6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71475" y="6345238"/>
            <a:ext cx="57245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096000" y="6345238"/>
            <a:ext cx="576103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7200" y="1040208"/>
            <a:ext cx="5098075" cy="503556"/>
          </a:xfrm>
          <a:noFill/>
        </p:spPr>
        <p:txBody>
          <a:bodyPr anchor="ctr"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228600" indent="-228600">
              <a:buFont typeface="SamsungOne-700" panose="020B0803030303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5997600" y="1040208"/>
            <a:ext cx="5211738" cy="503556"/>
          </a:xfrm>
          <a:noFill/>
        </p:spPr>
        <p:txBody>
          <a:bodyPr anchor="ctr">
            <a:normAutofit/>
          </a:bodyPr>
          <a:lstStyle>
            <a:lvl1pPr marL="0" indent="0">
              <a:buFont typeface="SamsungOne-700" panose="020B0803030303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228600" indent="-228600">
              <a:buFont typeface="SamsungOne-700" panose="020B0803030303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228600" indent="-228600">
              <a:buFont typeface="SamsungOne-700" panose="020B0803030303020204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04" y="6461322"/>
            <a:ext cx="872459" cy="1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9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7504" y="2359837"/>
            <a:ext cx="10427441" cy="967483"/>
          </a:xfrm>
          <a:prstGeom prst="rect">
            <a:avLst/>
          </a:prstGeom>
        </p:spPr>
        <p:txBody>
          <a:bodyPr lIns="60948" tIns="30474" rIns="60948" bIns="30474" anchor="b"/>
          <a:lstStyle>
            <a:lvl1pPr algn="l">
              <a:defRPr sz="5900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9313D-DF1B-4BBA-AF5D-800B05F79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504" y="3784601"/>
            <a:ext cx="5818496" cy="2820917"/>
          </a:xfrm>
          <a:prstGeom prst="rect">
            <a:avLst/>
          </a:prstGeom>
        </p:spPr>
        <p:txBody>
          <a:bodyPr lIns="60948" tIns="30474" rIns="60948" bIns="30474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1pPr>
            <a:lvl2pPr marL="457108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2pPr>
            <a:lvl3pPr marL="914218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3pPr>
            <a:lvl4pPr marL="1371326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4pPr>
            <a:lvl5pPr marL="1828434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1152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or Home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4" cy="77917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10"/>
          <p:cNvSpPr>
            <a:spLocks noChangeShapeType="1"/>
          </p:cNvSpPr>
          <p:nvPr userDrawn="1"/>
        </p:nvSpPr>
        <p:spPr bwMode="auto">
          <a:xfrm>
            <a:off x="940671" y="596900"/>
            <a:ext cx="96338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3876" tIns="51937" rIns="103876" bIns="5193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24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7190154" y="6611781"/>
            <a:ext cx="5001847" cy="289554"/>
          </a:xfrm>
          <a:prstGeom prst="rect">
            <a:avLst/>
          </a:prstGeom>
        </p:spPr>
        <p:txBody>
          <a:bodyPr wrap="square" lIns="103876" tIns="51937" rIns="103876" bIns="51937">
            <a:spAutoFit/>
          </a:bodyPr>
          <a:lstStyle/>
          <a:p>
            <a:pPr algn="r"/>
            <a:r>
              <a:rPr kumimoji="1" lang="en-US" altLang="ko-KR" sz="1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Arial Unicode MS" panose="020B0604020202020204" pitchFamily="50" charset="-127"/>
                <a:cs typeface="+mn-cs"/>
              </a:rPr>
              <a:t>This Document can not be used without Samsung's authorization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21" name="슬라이드 번호 개체 틀 5"/>
          <p:cNvSpPr txBox="1">
            <a:spLocks/>
          </p:cNvSpPr>
          <p:nvPr userDrawn="1"/>
        </p:nvSpPr>
        <p:spPr>
          <a:xfrm>
            <a:off x="0" y="6654800"/>
            <a:ext cx="12192000" cy="203200"/>
          </a:xfrm>
          <a:prstGeom prst="rect">
            <a:avLst/>
          </a:prstGeom>
        </p:spPr>
        <p:txBody>
          <a:bodyPr vert="horz" lIns="103876" tIns="51937" rIns="103876" bIns="51937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latin typeface="Arial" panose="020B0604020202020204" pitchFamily="34" charset="0"/>
              <a:ea typeface="Arial Unicode MS" panose="020B0604020202020204" pitchFamily="50" charset="-127"/>
            </a:endParaRPr>
          </a:p>
        </p:txBody>
      </p:sp>
      <p:sp>
        <p:nvSpPr>
          <p:cNvPr id="15" name="제목 1"/>
          <p:cNvSpPr>
            <a:spLocks noGrp="1"/>
          </p:cNvSpPr>
          <p:nvPr>
            <p:ph type="title" hasCustomPrompt="1"/>
          </p:nvPr>
        </p:nvSpPr>
        <p:spPr>
          <a:xfrm>
            <a:off x="245372" y="785373"/>
            <a:ext cx="10515600" cy="325755"/>
          </a:xfrm>
          <a:prstGeom prst="rect">
            <a:avLst/>
          </a:prstGeom>
        </p:spPr>
        <p:txBody>
          <a:bodyPr lIns="77907" tIns="38953" rIns="77907" bIns="38953"/>
          <a:lstStyle>
            <a:lvl1pPr marL="324605" indent="-324605">
              <a:buSzPct val="150000"/>
              <a:buFont typeface="Arial" panose="020B0604020202020204" pitchFamily="34" charset="0"/>
              <a:buChar char="■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373081" y="227623"/>
            <a:ext cx="567593" cy="454785"/>
            <a:chOff x="303125" y="279103"/>
            <a:chExt cx="461170" cy="454785"/>
          </a:xfrm>
          <a:gradFill>
            <a:gsLst>
              <a:gs pos="9000">
                <a:schemeClr val="bg1">
                  <a:lumMod val="65000"/>
                </a:schemeClr>
              </a:gs>
              <a:gs pos="37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</p:grpSpPr>
        <p:sp>
          <p:nvSpPr>
            <p:cNvPr id="10" name="직사각형 9"/>
            <p:cNvSpPr/>
            <p:nvPr userDrawn="1"/>
          </p:nvSpPr>
          <p:spPr>
            <a:xfrm>
              <a:off x="303125" y="279103"/>
              <a:ext cx="355045" cy="361619"/>
            </a:xfrm>
            <a:prstGeom prst="rect">
              <a:avLst/>
            </a:pr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Arial" panose="020B0604020202020204" pitchFamily="34" charset="0"/>
                <a:ea typeface="Arial Unicode MS" panose="020B0604020202020204" pitchFamily="50" charset="-127"/>
              </a:endParaRPr>
            </a:p>
          </p:txBody>
        </p:sp>
        <p:sp>
          <p:nvSpPr>
            <p:cNvPr id="11" name="직사각형 10"/>
            <p:cNvSpPr/>
            <p:nvPr userDrawn="1"/>
          </p:nvSpPr>
          <p:spPr>
            <a:xfrm>
              <a:off x="495300" y="459912"/>
              <a:ext cx="268995" cy="273976"/>
            </a:xfrm>
            <a:prstGeom prst="rect">
              <a:avLst/>
            </a:pr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Arial" panose="020B0604020202020204" pitchFamily="34" charset="0"/>
                <a:ea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387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- For Home on blac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 r="-10"/>
          <a:stretch/>
        </p:blipFill>
        <p:spPr>
          <a:xfrm>
            <a:off x="5804" y="0"/>
            <a:ext cx="12195696" cy="6840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4" cy="7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6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- For Home on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20"/>
            <a:ext cx="12193200" cy="6840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4" cy="7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11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ko-KR" dirty="0"/>
              <a:t>Edit Master Title Style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9CAB09CB-127E-430E-ACA7-96239B39A9FA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내용 개체 틀 6"/>
          <p:cNvSpPr>
            <a:spLocks noGrp="1"/>
          </p:cNvSpPr>
          <p:nvPr>
            <p:ph sz="quarter" idx="13" hasCustomPrompt="1"/>
          </p:nvPr>
        </p:nvSpPr>
        <p:spPr>
          <a:xfrm>
            <a:off x="261668" y="966157"/>
            <a:ext cx="11668664" cy="5671710"/>
          </a:xfrm>
          <a:noFill/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altLang="ko-KR" dirty="0"/>
              <a:t>Edit Master Text Style</a:t>
            </a:r>
            <a:endParaRPr lang="ko-KR" altLang="en-US" dirty="0"/>
          </a:p>
          <a:p>
            <a:pPr lvl="1"/>
            <a:r>
              <a:rPr lang="en-US" altLang="ko-KR" dirty="0"/>
              <a:t>Level 2</a:t>
            </a:r>
            <a:endParaRPr lang="ko-KR" altLang="en-US" dirty="0"/>
          </a:p>
          <a:p>
            <a:pPr lvl="2"/>
            <a:r>
              <a:rPr lang="en-US" altLang="ko-KR" dirty="0"/>
              <a:t>Level 3</a:t>
            </a:r>
            <a:endParaRPr lang="ko-KR" altLang="en-US" dirty="0"/>
          </a:p>
          <a:p>
            <a:pPr lvl="3"/>
            <a:r>
              <a:rPr lang="en-US" altLang="ko-KR" dirty="0"/>
              <a:t>Level 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8717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7504" y="2359837"/>
            <a:ext cx="10427441" cy="967483"/>
          </a:xfrm>
          <a:prstGeom prst="rect">
            <a:avLst/>
          </a:prstGeom>
        </p:spPr>
        <p:txBody>
          <a:bodyPr lIns="60948" tIns="30474" rIns="60948" bIns="30474" anchor="b"/>
          <a:lstStyle>
            <a:lvl1pPr algn="l">
              <a:defRPr sz="5900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7A8A3EB-855C-4247-B280-6992504A0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918" y="4315957"/>
            <a:ext cx="8543223" cy="346419"/>
          </a:xfrm>
          <a:prstGeom prst="rect">
            <a:avLst/>
          </a:prstGeom>
        </p:spPr>
        <p:txBody>
          <a:bodyPr lIns="60948" tIns="30474" rIns="60948" bIns="30474"/>
          <a:lstStyle>
            <a:lvl1pPr marL="0" indent="0">
              <a:buNone/>
              <a:defRPr sz="1900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299A450B-3C41-4BE7-9418-02A08444C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1918" y="3949778"/>
            <a:ext cx="8543223" cy="346419"/>
          </a:xfrm>
          <a:prstGeom prst="rect">
            <a:avLst/>
          </a:prstGeom>
        </p:spPr>
        <p:txBody>
          <a:bodyPr lIns="60948" tIns="30474" rIns="60948" bIns="30474"/>
          <a:lstStyle>
            <a:lvl1pPr marL="0" indent="0">
              <a:buNone/>
              <a:defRPr sz="1900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4648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7504" y="2359837"/>
            <a:ext cx="10427441" cy="967483"/>
          </a:xfrm>
          <a:prstGeom prst="rect">
            <a:avLst/>
          </a:prstGeom>
        </p:spPr>
        <p:txBody>
          <a:bodyPr lIns="60948" tIns="30474" rIns="60948" bIns="30474" anchor="b"/>
          <a:lstStyle>
            <a:lvl1pPr algn="l">
              <a:defRPr sz="5900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299A450B-3C41-4BE7-9418-02A08444C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1918" y="3949778"/>
            <a:ext cx="8543223" cy="346419"/>
          </a:xfrm>
          <a:prstGeom prst="rect">
            <a:avLst/>
          </a:prstGeom>
        </p:spPr>
        <p:txBody>
          <a:bodyPr lIns="60948" tIns="30474" rIns="60948" bIns="30474"/>
          <a:lstStyle>
            <a:lvl1pPr marL="0" indent="0">
              <a:buNone/>
              <a:defRPr sz="1900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67066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7504" y="2359837"/>
            <a:ext cx="10427441" cy="967483"/>
          </a:xfrm>
          <a:prstGeom prst="rect">
            <a:avLst/>
          </a:prstGeom>
        </p:spPr>
        <p:txBody>
          <a:bodyPr lIns="60948" tIns="30474" rIns="60948" bIns="30474" anchor="b"/>
          <a:lstStyle>
            <a:lvl1pPr algn="l">
              <a:defRPr sz="5900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9313D-DF1B-4BBA-AF5D-800B05F79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504" y="3784601"/>
            <a:ext cx="5818496" cy="2820917"/>
          </a:xfrm>
          <a:prstGeom prst="rect">
            <a:avLst/>
          </a:prstGeom>
        </p:spPr>
        <p:txBody>
          <a:bodyPr lIns="60948" tIns="30474" rIns="60948" bIns="30474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1pPr>
            <a:lvl2pPr marL="457108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2pPr>
            <a:lvl3pPr marL="914218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3pPr>
            <a:lvl4pPr marL="1371326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4pPr>
            <a:lvl5pPr marL="1828434" indent="0">
              <a:buNone/>
              <a:defRPr sz="900">
                <a:solidFill>
                  <a:schemeClr val="bg1"/>
                </a:solidFill>
                <a:latin typeface="SamsungOne 600" panose="020B0703030303020204" pitchFamily="34" charset="0"/>
                <a:ea typeface="SamsungOne 600" panose="020B07030303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11983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- For Home on blac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"/>
          <a:stretch/>
        </p:blipFill>
        <p:spPr>
          <a:xfrm>
            <a:off x="0" y="0"/>
            <a:ext cx="12193200" cy="6840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4" cy="7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9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or Hotel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5" cy="77917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or Office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4" cy="779177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or Retail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4" cy="779177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or Hom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7839379" cy="1763078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Samsung Sharp Sans Bold" pitchFamily="50" charset="0"/>
                <a:ea typeface="Samsung Sharp Sans Bold" pitchFamily="50" charset="0"/>
                <a:cs typeface="Samsung Sharp Sans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5906039"/>
            <a:ext cx="781404" cy="779177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0.tif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1459" y="365125"/>
            <a:ext cx="109378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459" y="1825625"/>
            <a:ext cx="109378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7200" y="6370638"/>
            <a:ext cx="2506432" cy="344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1pPr>
          </a:lstStyle>
          <a:p>
            <a:r>
              <a:rPr lang="en-GB" dirty="0" smtClean="0"/>
              <a:t>2020 Product Information Package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80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3" r:id="rId3"/>
    <p:sldLayoutId id="2147483726" r:id="rId4"/>
    <p:sldLayoutId id="2147483739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30" r:id="rId13"/>
    <p:sldLayoutId id="2147483734" r:id="rId14"/>
    <p:sldLayoutId id="2147483731" r:id="rId15"/>
    <p:sldLayoutId id="2147483735" r:id="rId16"/>
    <p:sldLayoutId id="2147483732" r:id="rId17"/>
    <p:sldLayoutId id="2147483736" r:id="rId18"/>
    <p:sldLayoutId id="2147483733" r:id="rId19"/>
    <p:sldLayoutId id="2147483737" r:id="rId20"/>
    <p:sldLayoutId id="2147483748" r:id="rId21"/>
    <p:sldLayoutId id="2147483746" r:id="rId22"/>
    <p:sldLayoutId id="2147483756" r:id="rId23"/>
    <p:sldLayoutId id="2147483757" r:id="rId24"/>
    <p:sldLayoutId id="2147483754" r:id="rId25"/>
    <p:sldLayoutId id="2147483755" r:id="rId26"/>
    <p:sldLayoutId id="2147483750" r:id="rId27"/>
    <p:sldLayoutId id="2147483751" r:id="rId28"/>
    <p:sldLayoutId id="2147483760" r:id="rId29"/>
    <p:sldLayoutId id="2147483761" r:id="rId30"/>
    <p:sldLayoutId id="2147483747" r:id="rId31"/>
    <p:sldLayoutId id="2147483749" r:id="rId32"/>
    <p:sldLayoutId id="2147483752" r:id="rId33"/>
    <p:sldLayoutId id="2147483753" r:id="rId34"/>
    <p:sldLayoutId id="2147483650" r:id="rId35"/>
    <p:sldLayoutId id="2147483687" r:id="rId36"/>
    <p:sldLayoutId id="2147483673" r:id="rId37"/>
    <p:sldLayoutId id="2147483686" r:id="rId38"/>
    <p:sldLayoutId id="2147483679" r:id="rId39"/>
    <p:sldLayoutId id="2147483684" r:id="rId40"/>
    <p:sldLayoutId id="2147483689" r:id="rId41"/>
    <p:sldLayoutId id="2147483674" r:id="rId42"/>
    <p:sldLayoutId id="2147483685" r:id="rId43"/>
    <p:sldLayoutId id="2147483675" r:id="rId44"/>
    <p:sldLayoutId id="2147483681" r:id="rId45"/>
    <p:sldLayoutId id="2147483676" r:id="rId46"/>
    <p:sldLayoutId id="2147483680" r:id="rId47"/>
    <p:sldLayoutId id="2147483678" r:id="rId48"/>
    <p:sldLayoutId id="2147483774" r:id="rId49"/>
    <p:sldLayoutId id="2147483778" r:id="rId50"/>
    <p:sldLayoutId id="2147483783" r:id="rId51"/>
    <p:sldLayoutId id="2147483784" r:id="rId52"/>
    <p:sldLayoutId id="2147483785" r:id="rId5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msung Sharp Sans Bold" pitchFamily="50" charset="0"/>
          <a:ea typeface="Samsung Sharp Sans Bold" pitchFamily="50" charset="0"/>
          <a:cs typeface="Samsung Sharp Sans Bold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msungOne-700" panose="020B0803030303020204" pitchFamily="34" charset="0"/>
          <a:ea typeface="SamsungOne-700" panose="020B08030303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msungOne-700" panose="020B0803030303020204" pitchFamily="34" charset="0"/>
          <a:ea typeface="SamsungOne-700" panose="020B08030303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msungOne-700" panose="020B0803030303020204" pitchFamily="34" charset="0"/>
          <a:ea typeface="SamsungOne-700" panose="020B08030303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msungOne-700" panose="020B0803030303020204" pitchFamily="34" charset="0"/>
          <a:ea typeface="SamsungOne-700" panose="020B08030303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msungOne-700" panose="020B0803030303020204" pitchFamily="34" charset="0"/>
          <a:ea typeface="SamsungOne-700" panose="020B08030303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613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446">
          <p15:clr>
            <a:srgbClr val="F26B43"/>
          </p15:clr>
        </p15:guide>
        <p15:guide id="6" orient="horz" pos="747">
          <p15:clr>
            <a:srgbClr val="F26B43"/>
          </p15:clr>
        </p15:guide>
        <p15:guide id="7" orient="horz" pos="4149">
          <p15:clr>
            <a:srgbClr val="F26B43"/>
          </p15:clr>
        </p15:guide>
        <p15:guide id="8" orient="horz" pos="459">
          <p15:clr>
            <a:srgbClr val="F26B43"/>
          </p15:clr>
        </p15:guide>
        <p15:guide id="9" pos="3840">
          <p15:clr>
            <a:srgbClr val="F26B43"/>
          </p15:clr>
        </p15:guide>
        <p15:guide id="10" pos="3386">
          <p15:clr>
            <a:srgbClr val="F26B43"/>
          </p15:clr>
        </p15:guide>
        <p15:guide id="11" pos="7061">
          <p15:clr>
            <a:srgbClr val="F26B43"/>
          </p15:clr>
        </p15:guide>
        <p15:guide id="12" pos="676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ACF00-BC84-3946-9F72-1232A20F94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8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hyperlink" Target="https://www.google.co.kr/url?sa=i&amp;rct=j&amp;q=&amp;esrc=s&amp;source=images&amp;cd=&amp;cad=rja&amp;uact=8&amp;ved=2ahUKEwjpkpT-k_jZAhWJbrwKHSojDyIQjRx6BAgAEAU&amp;url=https://www.sika.net/en/products/flow-measuring-instruments/flow-switches/flow-switches-with-pipe-tees/item/1141-flow-switch-type-vk3-with-threaded-brass-pipe-tee.html&amp;psig=AOvVaw0WbC6is5l_yLXNb-iOdF5h&amp;ust=1521540947241249" TargetMode="External"/><Relationship Id="rId21" Type="http://schemas.openxmlformats.org/officeDocument/2006/relationships/image" Target="../media/image94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8.png"/><Relationship Id="rId16" Type="http://schemas.openxmlformats.org/officeDocument/2006/relationships/image" Target="../media/image90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50.xml"/><Relationship Id="rId6" Type="http://schemas.microsoft.com/office/2007/relationships/hdphoto" Target="../media/hdphoto1.wdp"/><Relationship Id="rId11" Type="http://schemas.openxmlformats.org/officeDocument/2006/relationships/image" Target="../media/image85.png"/><Relationship Id="rId24" Type="http://schemas.openxmlformats.org/officeDocument/2006/relationships/image" Target="../media/image96.png"/><Relationship Id="rId5" Type="http://schemas.openxmlformats.org/officeDocument/2006/relationships/image" Target="../media/image80.png"/><Relationship Id="rId15" Type="http://schemas.openxmlformats.org/officeDocument/2006/relationships/image" Target="../media/image89.png"/><Relationship Id="rId23" Type="http://schemas.openxmlformats.org/officeDocument/2006/relationships/image" Target="../media/image41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89.png"/><Relationship Id="rId21" Type="http://schemas.openxmlformats.org/officeDocument/2006/relationships/image" Target="../media/image41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8.png"/><Relationship Id="rId20" Type="http://schemas.openxmlformats.org/officeDocument/2006/relationships/image" Target="../media/image11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111.jpeg"/><Relationship Id="rId4" Type="http://schemas.openxmlformats.org/officeDocument/2006/relationships/image" Target="../media/image90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4.png"/><Relationship Id="rId7" Type="http://schemas.openxmlformats.org/officeDocument/2006/relationships/image" Target="../media/image4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05.png"/><Relationship Id="rId7" Type="http://schemas.openxmlformats.org/officeDocument/2006/relationships/image" Target="../media/image119.png"/><Relationship Id="rId12" Type="http://schemas.openxmlformats.org/officeDocument/2006/relationships/image" Target="../media/image4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0.png"/><Relationship Id="rId11" Type="http://schemas.microsoft.com/office/2007/relationships/hdphoto" Target="../media/hdphoto2.wdp"/><Relationship Id="rId5" Type="http://schemas.openxmlformats.org/officeDocument/2006/relationships/image" Target="../media/image89.png"/><Relationship Id="rId10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97.png"/><Relationship Id="rId7" Type="http://schemas.openxmlformats.org/officeDocument/2006/relationships/image" Target="../media/image12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9.png"/><Relationship Id="rId11" Type="http://schemas.openxmlformats.org/officeDocument/2006/relationships/image" Target="../media/image41.png"/><Relationship Id="rId5" Type="http://schemas.openxmlformats.org/officeDocument/2006/relationships/image" Target="../media/image120.png"/><Relationship Id="rId10" Type="http://schemas.openxmlformats.org/officeDocument/2006/relationships/image" Target="../media/image92.png"/><Relationship Id="rId4" Type="http://schemas.openxmlformats.org/officeDocument/2006/relationships/image" Target="../media/image105.png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4.png"/><Relationship Id="rId5" Type="http://schemas.openxmlformats.org/officeDocument/2006/relationships/image" Target="../media/image122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4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90.png"/><Relationship Id="rId7" Type="http://schemas.openxmlformats.org/officeDocument/2006/relationships/image" Target="../media/image122.png"/><Relationship Id="rId12" Type="http://schemas.openxmlformats.org/officeDocument/2006/relationships/image" Target="../media/image4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0.png"/><Relationship Id="rId11" Type="http://schemas.openxmlformats.org/officeDocument/2006/relationships/image" Target="../media/image91.png"/><Relationship Id="rId5" Type="http://schemas.openxmlformats.org/officeDocument/2006/relationships/image" Target="../media/image105.png"/><Relationship Id="rId10" Type="http://schemas.openxmlformats.org/officeDocument/2006/relationships/image" Target="../media/image92.png"/><Relationship Id="rId4" Type="http://schemas.openxmlformats.org/officeDocument/2006/relationships/image" Target="../media/image97.png"/><Relationship Id="rId9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35.emf"/><Relationship Id="rId4" Type="http://schemas.openxmlformats.org/officeDocument/2006/relationships/image" Target="../media/image13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png"/><Relationship Id="rId3" Type="http://schemas.openxmlformats.org/officeDocument/2006/relationships/image" Target="../media/image133.jpeg"/><Relationship Id="rId7" Type="http://schemas.openxmlformats.org/officeDocument/2006/relationships/image" Target="../media/image139.jpe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8.jpeg"/><Relationship Id="rId11" Type="http://schemas.openxmlformats.org/officeDocument/2006/relationships/image" Target="../media/image143.png"/><Relationship Id="rId5" Type="http://schemas.openxmlformats.org/officeDocument/2006/relationships/image" Target="../media/image137.jpe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jpeg"/><Relationship Id="rId14" Type="http://schemas.openxmlformats.org/officeDocument/2006/relationships/image" Target="../media/image1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44" y="692696"/>
            <a:ext cx="10427441" cy="5832648"/>
          </a:xfrm>
        </p:spPr>
        <p:txBody>
          <a:bodyPr/>
          <a:lstStyle/>
          <a:p>
            <a:r>
              <a:rPr lang="cs-CZ" altLang="ko-KR" sz="5400" spc="-150" dirty="0" err="1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SamsungOne 800" pitchFamily="34" charset="0"/>
                <a:cs typeface="Arial" panose="020B0604020202020204" pitchFamily="34" charset="0"/>
              </a:rPr>
              <a:t>Webinář</a:t>
            </a:r>
            <a:r>
              <a:rPr lang="cs-CZ" altLang="ko-KR" sz="5400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SamsungOne 800" pitchFamily="34" charset="0"/>
                <a:cs typeface="Arial" panose="020B0604020202020204" pitchFamily="34" charset="0"/>
              </a:rPr>
              <a:t> - úvod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Systémy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VYTÁPĚNÍ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					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Samsung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EHS</a:t>
            </a:r>
            <a:r>
              <a:rPr lang="cs-CZ" altLang="ko-KR" sz="5400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/>
            </a:r>
            <a:br>
              <a:rPr lang="cs-CZ" altLang="ko-KR" sz="5400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</a:br>
            <a:r>
              <a:rPr lang="cs-CZ" altLang="ko-KR" sz="5400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/>
            </a:r>
            <a:br>
              <a:rPr lang="cs-CZ" altLang="ko-KR" sz="5400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</a:br>
            <a:r>
              <a:rPr lang="cs-CZ" altLang="ko-KR" sz="2800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Ing. Erika Nosková</a:t>
            </a:r>
            <a:r>
              <a:rPr lang="cs-CZ" altLang="ko-KR" sz="2800" spc="-1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/>
            </a:r>
            <a:br>
              <a:rPr lang="cs-CZ" altLang="ko-KR" sz="2800" spc="-1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</a:br>
            <a:r>
              <a:rPr lang="cs-CZ" altLang="ko-KR" sz="2400" spc="-1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KAM </a:t>
            </a:r>
            <a:r>
              <a:rPr lang="cs-CZ" altLang="ko-KR" sz="2400" spc="-150" dirty="0" err="1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of</a:t>
            </a:r>
            <a:r>
              <a:rPr lang="cs-CZ" altLang="ko-KR" sz="2400" spc="-1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 AC Department </a:t>
            </a:r>
            <a:r>
              <a:rPr lang="cs-CZ" altLang="ko-KR" sz="2800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/>
            </a:r>
            <a:br>
              <a:rPr lang="cs-CZ" altLang="ko-KR" sz="2800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</a:br>
            <a:r>
              <a:rPr lang="cs-CZ" altLang="ko-KR" sz="2800" spc="-1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/>
            </a:r>
            <a:br>
              <a:rPr lang="cs-CZ" altLang="ko-KR" sz="2800" spc="-1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</a:br>
            <a:r>
              <a:rPr lang="cs-CZ" altLang="ko-KR" sz="2800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23.09.2021</a:t>
            </a:r>
            <a:endParaRPr lang="en-US" altLang="ko-KR" sz="2800" spc="-150" dirty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amsungOne 8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5353818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Návrh tepelného čerpadla: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8282" y="2948152"/>
            <a:ext cx="2077539" cy="227754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algn="l"/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Návrhové podmínky:</a:t>
            </a:r>
          </a:p>
          <a:p>
            <a:pPr algn="l"/>
            <a:endParaRPr lang="cs-CZ" altLang="ko-KR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Venkovní teplota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Teplota topné vody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Plocha vytápěných prostor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423690" y="2917295"/>
            <a:ext cx="1460665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Tepelná </a:t>
            </a:r>
          </a:p>
          <a:p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ztráta</a:t>
            </a:r>
          </a:p>
          <a:p>
            <a:endParaRPr lang="cs-CZ" altLang="ko-KR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ko-KR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Tepelná </a:t>
            </a:r>
          </a:p>
          <a:p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zátěž</a:t>
            </a: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21248" y="5402956"/>
            <a:ext cx="340488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algn="l"/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Výpočet potřeby TUV:</a:t>
            </a:r>
            <a:endParaRPr lang="en-US" altLang="ko-K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660656" y="3859056"/>
            <a:ext cx="301952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Výběr </a:t>
            </a:r>
          </a:p>
          <a:p>
            <a:endParaRPr lang="cs-CZ" altLang="ko-KR" sz="2400" b="1" dirty="0" smtClean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cs-CZ" altLang="ko-KR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PRODUKTU</a:t>
            </a:r>
            <a:endParaRPr lang="en-US" altLang="ko-KR" sz="24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7824192" y="3859055"/>
            <a:ext cx="274536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algn="l"/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</a:t>
            </a:r>
          </a:p>
          <a:p>
            <a:pPr algn="l"/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Venkovní jednotky</a:t>
            </a: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 rot="16200000">
            <a:off x="9593423" y="3516245"/>
            <a:ext cx="262460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algn="l"/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FCU </a:t>
            </a: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 rot="16200000">
            <a:off x="10383771" y="3331580"/>
            <a:ext cx="262460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algn="l"/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klima jednotek (TDM )</a:t>
            </a: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079776" y="4262270"/>
            <a:ext cx="0" cy="11927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295800" y="877894"/>
            <a:ext cx="0" cy="3381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653215" y="845350"/>
            <a:ext cx="30269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algn="l"/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RADIÁTORŮ</a:t>
            </a: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4653216" y="1940591"/>
            <a:ext cx="30269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algn="l"/>
            <a:r>
              <a:rPr lang="cs-CZ" altLang="ko-K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</a:t>
            </a:r>
            <a:r>
              <a:rPr lang="cs-CZ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PODL. VYT.</a:t>
            </a: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295800" y="861969"/>
            <a:ext cx="403092" cy="64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295800" y="1964529"/>
            <a:ext cx="403092" cy="64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1"/>
          <p:cNvSpPr txBox="1">
            <a:spLocks noChangeArrowheads="1"/>
          </p:cNvSpPr>
          <p:nvPr/>
        </p:nvSpPr>
        <p:spPr bwMode="auto">
          <a:xfrm>
            <a:off x="4653216" y="1330924"/>
            <a:ext cx="3026960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Teplota topné vody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Teplotní spád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4655840" y="2434775"/>
            <a:ext cx="3024336" cy="13234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Podlahové vytápění – teplota podlahy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Průtok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Návrh dimenze potrubí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Teplotní spád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952042" y="5910371"/>
            <a:ext cx="3168352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litr/den/osoba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Objem zásobníku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Teplota TUV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1991544" y="4259015"/>
            <a:ext cx="2669112" cy="32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11"/>
          <p:cNvSpPr txBox="1">
            <a:spLocks noChangeArrowheads="1"/>
          </p:cNvSpPr>
          <p:nvPr/>
        </p:nvSpPr>
        <p:spPr bwMode="auto">
          <a:xfrm>
            <a:off x="7846640" y="5194548"/>
            <a:ext cx="2722918" cy="13234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Tepelná ztráta &amp; </a:t>
            </a:r>
            <a:r>
              <a:rPr lang="cs-CZ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ávrh. podmínky</a:t>
            </a:r>
            <a:endParaRPr lang="cs-CZ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Teplota výstupní vody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Elektrický </a:t>
            </a:r>
            <a:r>
              <a:rPr lang="cs-CZ" altLang="ko-K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dohřev</a:t>
            </a:r>
            <a:endParaRPr lang="cs-CZ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Teplota TUV</a:t>
            </a:r>
          </a:p>
        </p:txBody>
      </p:sp>
      <p:sp>
        <p:nvSpPr>
          <p:cNvPr id="73" name="TextBox 11"/>
          <p:cNvSpPr txBox="1">
            <a:spLocks noChangeArrowheads="1"/>
          </p:cNvSpPr>
          <p:nvPr/>
        </p:nvSpPr>
        <p:spPr bwMode="auto">
          <a:xfrm rot="16200000">
            <a:off x="9663433" y="918366"/>
            <a:ext cx="2361480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Teplota topné vody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Teplotní spád</a:t>
            </a:r>
            <a:endParaRPr lang="en-US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11"/>
          <p:cNvSpPr txBox="1">
            <a:spLocks noChangeArrowheads="1"/>
          </p:cNvSpPr>
          <p:nvPr/>
        </p:nvSpPr>
        <p:spPr bwMode="auto">
          <a:xfrm rot="16200000">
            <a:off x="10599535" y="918366"/>
            <a:ext cx="2361480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Tepelná ztráta &amp; návrh. </a:t>
            </a:r>
            <a:r>
              <a:rPr lang="cs-CZ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podmínky</a:t>
            </a:r>
            <a:endParaRPr lang="cs-CZ" altLang="ko-K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834992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Aplikace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16698" y="724634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Prostorové Vytápění  </a:t>
            </a:r>
            <a:r>
              <a:rPr lang="cs-CZ" altLang="ko-K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Chlazení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6045349" y="1204153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Podlahové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Vytápění / radiátory </a:t>
            </a:r>
            <a:r>
              <a:rPr lang="cs-CZ" altLang="ko-KR" sz="1400" b="1" dirty="0" smtClean="0">
                <a:latin typeface="Samsung Sharp Sans Bold" pitchFamily="2" charset="-18"/>
                <a:ea typeface="Samsung Sharp Sans Bold" pitchFamily="2" charset="-18"/>
                <a:cs typeface="Samsung Sharp Sans Bold" pitchFamily="2" charset="-18"/>
              </a:rPr>
              <a:t>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FCU 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0848"/>
            <a:ext cx="5807968" cy="2174383"/>
          </a:xfrm>
          <a:prstGeom prst="rect">
            <a:avLst/>
          </a:prstGeom>
        </p:spPr>
      </p:pic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119336" y="1204152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Pouze Podlahové Vytápění  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859" y="1916832"/>
            <a:ext cx="5623137" cy="2217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698" y="1628800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56081" y="1628800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136" y="5517232"/>
            <a:ext cx="7210425" cy="781050"/>
          </a:xfrm>
          <a:prstGeom prst="rect">
            <a:avLst/>
          </a:prstGeom>
        </p:spPr>
      </p:pic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2468955" y="4902314"/>
            <a:ext cx="7056784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Topné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15~65°C</a:t>
            </a:r>
            <a:endParaRPr lang="cs-CZ" altLang="ko-K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Teplota Chladicí vody 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5~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5°C</a:t>
            </a:r>
            <a:endParaRPr lang="cs-CZ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834992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Aplikace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16698" y="764704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Ohřev TUV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6045349" y="1204153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TUV + Prostorové Vytápění/Chlazení </a:t>
            </a:r>
            <a:r>
              <a:rPr lang="cs-CZ" altLang="ko-KR" sz="1400" b="1" dirty="0" smtClean="0">
                <a:latin typeface="Samsung Sharp Sans Bold" pitchFamily="2" charset="-18"/>
                <a:ea typeface="Samsung Sharp Sans Bold" pitchFamily="2" charset="-18"/>
                <a:cs typeface="Samsung Sharp Sans Bold" pitchFamily="2" charset="-18"/>
              </a:rPr>
              <a:t>(Podlah. V, Radiátory,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FCU) 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119336" y="1204152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Pouze Ohřev TUV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698" y="1628800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56081" y="1628800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36" y="5517232"/>
            <a:ext cx="7210425" cy="78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1869315"/>
            <a:ext cx="4536504" cy="2627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640" y="1890141"/>
            <a:ext cx="5715000" cy="2857500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68955" y="4902314"/>
            <a:ext cx="7056784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Topné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15~65°C</a:t>
            </a:r>
            <a:endParaRPr lang="cs-CZ" altLang="ko-K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Teplota Chladicí vody 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5~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5°C</a:t>
            </a:r>
            <a:endParaRPr lang="cs-CZ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834992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Aplikace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16698" y="764704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&amp; Záložní ohřívač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6045349" y="1204153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TUV + Prostorové Vytápění/Chlazení </a:t>
            </a:r>
            <a:r>
              <a:rPr lang="cs-CZ" altLang="ko-KR" sz="1400" b="1" dirty="0" smtClean="0">
                <a:latin typeface="Samsung Sharp Sans Bold" pitchFamily="2" charset="-18"/>
                <a:ea typeface="Samsung Sharp Sans Bold" pitchFamily="2" charset="-18"/>
                <a:cs typeface="Samsung Sharp Sans Bold" pitchFamily="2" charset="-18"/>
              </a:rPr>
              <a:t>(Podlah. V, Radiátory,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FCU 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119336" y="1204152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Solar Panel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698" y="1628800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56081" y="1628800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36" y="5517232"/>
            <a:ext cx="7210425" cy="781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908051"/>
            <a:ext cx="5057775" cy="2609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527" y="1792561"/>
            <a:ext cx="5676900" cy="2790825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68955" y="4902314"/>
            <a:ext cx="7056784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Topné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15~65°C</a:t>
            </a:r>
            <a:endParaRPr lang="cs-CZ" altLang="ko-K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Teplota Chladicí vody 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5~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5°C</a:t>
            </a:r>
            <a:endParaRPr lang="cs-CZ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834992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Aplikace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16698" y="764704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Zónové řízení podle TERMOSTATU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6045349" y="1204153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Zónové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ovládání – 2-CESTNÝ VENTIL 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119336" y="1204152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1- Zónové ovládání 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698" y="2060848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56081" y="2060848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9336" y="1628800"/>
            <a:ext cx="1176129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STEJNÁ </a:t>
            </a:r>
            <a:r>
              <a:rPr lang="cs-CZ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teplota výstupní vody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65" y="2325811"/>
            <a:ext cx="5695950" cy="2638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541" y="2171501"/>
            <a:ext cx="57054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834992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Aplikace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16698" y="764704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Zónové řízení podle TERMOSTATU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119336" y="1204152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Zónové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ovládání - OBĚHOVÉ ČERPADLO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698" y="2132856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56081" y="2132856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9336" y="1628800"/>
            <a:ext cx="58326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STEJNÁ </a:t>
            </a:r>
            <a:r>
              <a:rPr lang="cs-CZ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teplota výstupní vody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58719" y="1628800"/>
            <a:ext cx="58326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ROZDÍLNÁ </a:t>
            </a:r>
            <a:r>
              <a:rPr lang="cs-CZ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teplota výstupní vody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3" y="2440682"/>
            <a:ext cx="561975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518" y="2312094"/>
            <a:ext cx="5676900" cy="2809875"/>
          </a:xfrm>
          <a:prstGeom prst="rect">
            <a:avLst/>
          </a:prstGeom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6056081" y="1204152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Zónové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ovládání 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SMĚŠOVACÍ VENTIL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834992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Aplikace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16698" y="764704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Zónové řízení podle DÁLKOVÉHO KABELOVÉHO OVLADAČE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698" y="2132856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56081" y="2132856"/>
            <a:ext cx="5835285" cy="31683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9336" y="1628800"/>
            <a:ext cx="58326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STEJNÁ </a:t>
            </a:r>
            <a:r>
              <a:rPr lang="cs-CZ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teplota výstupní vody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58719" y="1628800"/>
            <a:ext cx="58326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ROZDÍLNÁ </a:t>
            </a:r>
            <a:r>
              <a:rPr lang="cs-CZ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teplota výstupní vody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045349" y="1204153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Zónové ovládání -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SMĚŠOVACÍ 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VENTIL 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19336" y="1204152"/>
            <a:ext cx="5832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1- Zónové ovládání 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7" y="2503213"/>
            <a:ext cx="5762625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542" y="2283519"/>
            <a:ext cx="57531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312413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Návrh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119336" y="692696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TEPELNÉ ZTRÁTY OBJEKTU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196752"/>
            <a:ext cx="11534775" cy="536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6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312413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Návrh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119336" y="692696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POŽADOVANÉHO VÝKONU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63352" y="1196752"/>
            <a:ext cx="11506200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4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312413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Návrh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119336" y="724634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Výkonový graf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2" y="1268760"/>
            <a:ext cx="11525250" cy="4676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9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083315" y="26674"/>
            <a:ext cx="10090691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N</a:t>
            </a: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oviny - Češi zimou netrpí, přesto si rádi přetápějí.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9" name="제목 9"/>
          <p:cNvSpPr>
            <a:spLocks noGrp="1"/>
          </p:cNvSpPr>
          <p:nvPr>
            <p:ph type="title"/>
          </p:nvPr>
        </p:nvSpPr>
        <p:spPr>
          <a:xfrm>
            <a:off x="335360" y="692696"/>
            <a:ext cx="10515600" cy="432048"/>
          </a:xfrm>
        </p:spPr>
        <p:txBody>
          <a:bodyPr>
            <a:normAutofit/>
          </a:bodyPr>
          <a:lstStyle/>
          <a:p>
            <a:r>
              <a:rPr lang="cs-CZ" altLang="ko-KR" b="1" dirty="0" smtClean="0"/>
              <a:t>Tepelná pohoda u nás a ve světě.</a:t>
            </a:r>
            <a:endParaRPr lang="cs-CZ" altLang="ko-KR" b="1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7368" y="1181107"/>
            <a:ext cx="11521280" cy="256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3876" tIns="51937" rIns="103876" bIns="51937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cs-CZ" altLang="ko-KR" sz="1600" dirty="0"/>
              <a:t>Čech / </a:t>
            </a:r>
            <a:r>
              <a:rPr lang="cs-CZ" altLang="ko-KR" sz="1600" dirty="0" smtClean="0"/>
              <a:t>Slovák, který </a:t>
            </a:r>
            <a:r>
              <a:rPr lang="cs-CZ" altLang="ko-KR" sz="1600" dirty="0"/>
              <a:t>zimě navštíví např. Portugalsko – nejspíše </a:t>
            </a:r>
            <a:r>
              <a:rPr lang="cs-CZ" altLang="ko-KR" sz="1600" dirty="0" smtClean="0"/>
              <a:t>mu </a:t>
            </a:r>
            <a:r>
              <a:rPr lang="cs-CZ" altLang="ko-KR" sz="1600" dirty="0"/>
              <a:t>bude v jejich domech zima – domy </a:t>
            </a:r>
            <a:r>
              <a:rPr lang="cs-CZ" altLang="ko-KR" sz="1600" b="1" i="1" dirty="0" smtClean="0"/>
              <a:t>nemají</a:t>
            </a:r>
            <a:r>
              <a:rPr lang="cs-CZ" altLang="ko-KR" sz="1600" dirty="0" smtClean="0"/>
              <a:t> </a:t>
            </a:r>
            <a:r>
              <a:rPr lang="cs-CZ" altLang="ko-KR" sz="1600" dirty="0"/>
              <a:t>vytápění </a:t>
            </a:r>
            <a:endParaRPr lang="cs-CZ" altLang="ko-KR" sz="1600" dirty="0" smtClean="0"/>
          </a:p>
          <a:p>
            <a:pPr marL="685794" lvl="1" indent="-228594">
              <a:buFont typeface="Arial" panose="020B0604020202020204" pitchFamily="34" charset="0"/>
              <a:buChar char="•"/>
              <a:defRPr/>
            </a:pPr>
            <a:r>
              <a:rPr lang="cs-CZ" altLang="ko-KR" sz="1600" dirty="0" smtClean="0"/>
              <a:t>Portugalec </a:t>
            </a:r>
            <a:r>
              <a:rPr lang="cs-CZ" altLang="ko-KR" sz="1600" dirty="0"/>
              <a:t>si vezme svetr </a:t>
            </a:r>
            <a:r>
              <a:rPr lang="cs-CZ" altLang="ko-KR" sz="1600" dirty="0" smtClean="0"/>
              <a:t>navíc.</a:t>
            </a:r>
          </a:p>
          <a:p>
            <a:pPr marL="685794" lvl="1" indent="-228594">
              <a:buFont typeface="Arial" panose="020B0604020202020204" pitchFamily="34" charset="0"/>
              <a:buChar char="•"/>
              <a:defRPr/>
            </a:pPr>
            <a:r>
              <a:rPr lang="cs-CZ" altLang="ko-KR" sz="1600" dirty="0" smtClean="0"/>
              <a:t>V Čechách / na Slovensku jsou domácnosti běžné </a:t>
            </a:r>
            <a:r>
              <a:rPr lang="cs-CZ" altLang="ko-KR" sz="1600" dirty="0" smtClean="0">
                <a:solidFill>
                  <a:srgbClr val="FF0000"/>
                </a:solidFill>
              </a:rPr>
              <a:t>přetopené</a:t>
            </a:r>
            <a:r>
              <a:rPr lang="cs-CZ" altLang="ko-KR" sz="1600" dirty="0" smtClean="0"/>
              <a:t> – každý </a:t>
            </a:r>
            <a:r>
              <a:rPr lang="cs-CZ" altLang="ko-KR" sz="1600" b="1" i="1" dirty="0" smtClean="0"/>
              <a:t>stupeň navíc = vyšší účet </a:t>
            </a:r>
            <a:r>
              <a:rPr lang="cs-CZ" altLang="ko-KR" sz="1600" dirty="0" smtClean="0"/>
              <a:t>za teplo</a:t>
            </a:r>
            <a:endParaRPr lang="sk-SK" altLang="ko-KR" sz="1600" dirty="0" smtClean="0">
              <a:latin typeface="Arial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Zimy jsou poslední roky mírné ~ naše domácnosti zrovna teplem nešetří ~ jen 2,7% domácností nemůže svá obydlí </a:t>
            </a:r>
            <a:r>
              <a:rPr lang="sk-SK" altLang="ko-KR" sz="1600" dirty="0" smtClean="0">
                <a:solidFill>
                  <a:srgbClr val="FF0000"/>
                </a:solidFill>
                <a:latin typeface="Arial" pitchFamily="34" charset="0"/>
              </a:rPr>
              <a:t>dostatečně vytopit 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Evropa v datech: 7. místo ČR, nejlépe si vytápějí domácnosti Rakušané / nejhůře Bulhaři (zimou trpí 34% obyvatel)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Důvody tepelné nepohody:</a:t>
            </a:r>
          </a:p>
          <a:p>
            <a:pPr marL="685794" lvl="1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Chybějící zdroje vytápění</a:t>
            </a:r>
          </a:p>
          <a:p>
            <a:pPr marL="685794" lvl="1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Vysoké ceny energií</a:t>
            </a:r>
          </a:p>
          <a:p>
            <a:pPr marL="685794" lvl="1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Zastaralé systémy vytápění (plýtvání teplem)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360" y="4509120"/>
            <a:ext cx="11521280" cy="1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3876" tIns="51937" rIns="103876" bIns="51937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Jak moc tepla si naše domácnosti dopřejí – rozhoduje cena!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Ceny energii – </a:t>
            </a:r>
            <a:r>
              <a:rPr lang="sk-SK" altLang="ko-KR" sz="1600" dirty="0" smtClean="0">
                <a:solidFill>
                  <a:srgbClr val="FF0000"/>
                </a:solidFill>
                <a:latin typeface="Arial" pitchFamily="34" charset="0"/>
              </a:rPr>
              <a:t>nárust</a:t>
            </a:r>
            <a:r>
              <a:rPr lang="sk-SK" altLang="ko-KR" sz="1600" dirty="0" smtClean="0">
                <a:latin typeface="Arial" pitchFamily="34" charset="0"/>
              </a:rPr>
              <a:t> 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b="1" dirty="0" smtClean="0">
                <a:latin typeface="Arial" pitchFamily="34" charset="0"/>
              </a:rPr>
              <a:t>Jak šetřit? </a:t>
            </a:r>
          </a:p>
          <a:p>
            <a:pPr marL="685794" lvl="1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solidFill>
                  <a:srgbClr val="00B050"/>
                </a:solidFill>
                <a:latin typeface="Arial" pitchFamily="34" charset="0"/>
              </a:rPr>
              <a:t>snížení teploty o 1°C</a:t>
            </a:r>
            <a:r>
              <a:rPr lang="sk-SK" altLang="ko-KR" sz="1600" dirty="0" smtClean="0">
                <a:latin typeface="Arial" pitchFamily="34" charset="0"/>
              </a:rPr>
              <a:t>, např. z 23 na 22 stupňů = znamená </a:t>
            </a:r>
            <a:r>
              <a:rPr lang="sk-SK" altLang="ko-KR" sz="1600" b="1" dirty="0" smtClean="0">
                <a:solidFill>
                  <a:srgbClr val="00B050"/>
                </a:solidFill>
                <a:latin typeface="Arial" pitchFamily="34" charset="0"/>
              </a:rPr>
              <a:t>úsporu nákladů o 5 až 6 % </a:t>
            </a:r>
          </a:p>
          <a:p>
            <a:pPr marL="685794" lvl="1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Stavební konstrukce / stavební úpravy  </a:t>
            </a:r>
            <a:endParaRPr lang="sk-SK" altLang="ko-KR" sz="1600" dirty="0">
              <a:latin typeface="Arial" pitchFamily="34" charset="0"/>
            </a:endParaRPr>
          </a:p>
          <a:p>
            <a:pPr marL="685794" lvl="1" indent="-228594">
              <a:buFont typeface="Arial" panose="020B0604020202020204" pitchFamily="34" charset="0"/>
              <a:buChar char="•"/>
              <a:defRPr/>
            </a:pPr>
            <a:r>
              <a:rPr lang="sk-SK" altLang="ko-KR" sz="1600" dirty="0" smtClean="0">
                <a:latin typeface="Arial" pitchFamily="34" charset="0"/>
              </a:rPr>
              <a:t>Před topnou sezonou – kontrola / údržba: zdroje, topné soustavy ( stav radiátorů, termostatických hlavic...)</a:t>
            </a:r>
            <a:endParaRPr lang="en-US" altLang="ko-KR" sz="1600" dirty="0">
              <a:latin typeface="Arial" pitchFamily="34" charset="0"/>
            </a:endParaRPr>
          </a:p>
        </p:txBody>
      </p:sp>
      <p:sp>
        <p:nvSpPr>
          <p:cNvPr id="7" name="제목 9"/>
          <p:cNvSpPr txBox="1">
            <a:spLocks/>
          </p:cNvSpPr>
          <p:nvPr/>
        </p:nvSpPr>
        <p:spPr>
          <a:xfrm>
            <a:off x="315776" y="4022348"/>
            <a:ext cx="10515600" cy="432048"/>
          </a:xfrm>
          <a:prstGeom prst="rect">
            <a:avLst/>
          </a:prstGeom>
        </p:spPr>
        <p:txBody>
          <a:bodyPr vert="horz" lIns="77907" tIns="38953" rIns="77907" bIns="38953" rtlCol="0" anchor="ctr">
            <a:normAutofit/>
          </a:bodyPr>
          <a:lstStyle>
            <a:lvl1pPr marL="324605" indent="-324605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r>
              <a:rPr lang="sk-SK" altLang="ko-KR" dirty="0"/>
              <a:t>Ceny tepla </a:t>
            </a:r>
            <a:r>
              <a:rPr lang="sk-SK" altLang="ko-KR" dirty="0" smtClean="0"/>
              <a:t>poskočili</a:t>
            </a:r>
            <a:r>
              <a:rPr lang="cs-CZ" altLang="ko-KR" dirty="0" smtClean="0">
                <a:latin typeface="Arial Black" panose="020B0A04020102020204" pitchFamily="34" charset="0"/>
              </a:rPr>
              <a:t>  </a:t>
            </a:r>
            <a:r>
              <a:rPr lang="cs-CZ" altLang="ko-KR" b="1" dirty="0" smtClean="0"/>
              <a:t>- stačí jeden stupeň dolu</a:t>
            </a:r>
            <a:endParaRPr lang="sk-SK" altLang="ko-KR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556" y="2873560"/>
            <a:ext cx="2272084" cy="24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312413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Návrh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119336" y="724634"/>
            <a:ext cx="1176129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Grafy: Spotřeba elektrické energie &amp; náklady  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181290"/>
            <a:ext cx="9595495" cy="5661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2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312413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Návrh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119336" y="724634"/>
            <a:ext cx="1195041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podmínky: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35558" y="1243902"/>
            <a:ext cx="387221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Charakteristika vodního systému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13618" y="4920400"/>
            <a:ext cx="3898230" cy="1589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endParaRPr lang="cs-CZ" dirty="0" smtClean="0"/>
          </a:p>
          <a:p>
            <a:r>
              <a:rPr lang="cs-CZ" b="1" dirty="0" smtClean="0"/>
              <a:t>Min. objem vody v systéme:</a:t>
            </a:r>
          </a:p>
          <a:p>
            <a:endParaRPr lang="cs-CZ" b="1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dirty="0" smtClean="0"/>
              <a:t>Pro 4,5,6,8,9kW 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(</a:t>
            </a:r>
            <a:r>
              <a:rPr lang="en-US" dirty="0" smtClean="0"/>
              <a:t>AE040/050/060/080/090RX</a:t>
            </a:r>
            <a:r>
              <a:rPr lang="en-US" dirty="0"/>
              <a:t>** </a:t>
            </a:r>
            <a:r>
              <a:rPr lang="cs-CZ" dirty="0" smtClean="0"/>
              <a:t>)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 			= </a:t>
            </a:r>
            <a:r>
              <a:rPr lang="cs-CZ" b="1" dirty="0" smtClean="0"/>
              <a:t>20 litrů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dirty="0" smtClean="0"/>
              <a:t>Pro 12kW a 16kW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(</a:t>
            </a:r>
            <a:r>
              <a:rPr lang="en-US" dirty="0" smtClean="0"/>
              <a:t>AE120/160RX</a:t>
            </a:r>
            <a:r>
              <a:rPr lang="en-US" dirty="0"/>
              <a:t>**</a:t>
            </a:r>
            <a:r>
              <a:rPr lang="cs-CZ" dirty="0" smtClean="0"/>
              <a:t>  = </a:t>
            </a:r>
            <a:r>
              <a:rPr lang="cs-CZ" b="1" dirty="0" smtClean="0"/>
              <a:t>40 litrů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9336" y="1502802"/>
            <a:ext cx="4173463" cy="4140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endParaRPr lang="cs-CZ" dirty="0" smtClean="0"/>
          </a:p>
          <a:p>
            <a:r>
              <a:rPr lang="cs-CZ" dirty="0" smtClean="0"/>
              <a:t>Výkonová křivka – tlaková ztráta &amp; průtok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139638" y="1243901"/>
            <a:ext cx="387221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Expanzní nádoba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576" y="2024348"/>
            <a:ext cx="3773613" cy="27363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5232" y="1623686"/>
            <a:ext cx="3862536" cy="5045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9638" y="1624678"/>
            <a:ext cx="3862536" cy="5045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39638" y="1538310"/>
            <a:ext cx="4173463" cy="4140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endParaRPr lang="cs-CZ" dirty="0" smtClean="0"/>
          </a:p>
          <a:p>
            <a:r>
              <a:rPr lang="cs-CZ" dirty="0"/>
              <a:t>O</a:t>
            </a:r>
            <a:r>
              <a:rPr lang="cs-CZ" dirty="0" smtClean="0"/>
              <a:t>bjem – 8litrů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8207216" y="1242909"/>
            <a:ext cx="387221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Korekční faktor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07216" y="1623686"/>
            <a:ext cx="3862536" cy="5045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2" y="4146523"/>
            <a:ext cx="2948359" cy="2368454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8216891" y="1512046"/>
            <a:ext cx="3805018" cy="4140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endParaRPr lang="cs-CZ" dirty="0" smtClean="0"/>
          </a:p>
          <a:p>
            <a:r>
              <a:rPr lang="cs-CZ" dirty="0" err="1" smtClean="0"/>
              <a:t>Protimrazová</a:t>
            </a:r>
            <a:r>
              <a:rPr lang="cs-CZ" dirty="0" smtClean="0"/>
              <a:t> ochrana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730" y="2376603"/>
            <a:ext cx="3730178" cy="995705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8513530" y="2003392"/>
            <a:ext cx="2779746" cy="2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1200" dirty="0" smtClean="0"/>
              <a:t>Koncentrace  - nemrznoucí směs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513530" y="3841144"/>
            <a:ext cx="2779746" cy="2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1200" dirty="0" smtClean="0"/>
              <a:t>Tlaková ztráta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71" y="2564904"/>
            <a:ext cx="3373183" cy="2293319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06387" y="1956345"/>
            <a:ext cx="2779746" cy="2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1200" dirty="0" smtClean="0"/>
              <a:t>Přídavné oběhové čerpadlo</a:t>
            </a:r>
          </a:p>
        </p:txBody>
      </p:sp>
    </p:spTree>
    <p:extLst>
      <p:ext uri="{BB962C8B-B14F-4D97-AF65-F5344CB8AC3E}">
        <p14:creationId xmlns:p14="http://schemas.microsoft.com/office/powerpoint/2010/main" val="1832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52727"/>
          <a:stretch/>
        </p:blipFill>
        <p:spPr>
          <a:xfrm>
            <a:off x="8836992" y="1832173"/>
            <a:ext cx="1872208" cy="16272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r="61818"/>
          <a:stretch/>
        </p:blipFill>
        <p:spPr>
          <a:xfrm>
            <a:off x="7294924" y="1700808"/>
            <a:ext cx="1656184" cy="178226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598" y="2035192"/>
            <a:ext cx="2288888" cy="2059343"/>
          </a:xfrm>
          <a:prstGeom prst="rect">
            <a:avLst/>
          </a:prstGeom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312413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Návrh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77910" y="724634"/>
            <a:ext cx="1199184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podmínky: provozní rozsah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77910" y="1243901"/>
            <a:ext cx="710289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Mono 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/ Split / </a:t>
            </a:r>
            <a:r>
              <a:rPr lang="cs-CZ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ClimateHub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Mono / </a:t>
            </a:r>
            <a:r>
              <a:rPr lang="cs-CZ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ClimateHub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911" y="1623686"/>
            <a:ext cx="7102897" cy="5045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7275486" y="1242909"/>
            <a:ext cx="480186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TDM plus / </a:t>
            </a:r>
            <a:r>
              <a:rPr lang="cs-CZ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ClimateHub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TDM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Plus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75486" y="1623686"/>
            <a:ext cx="4801867" cy="5045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64" y="4599910"/>
            <a:ext cx="6917536" cy="15617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24" y="2060848"/>
            <a:ext cx="4890132" cy="20359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368" y="5517232"/>
            <a:ext cx="4599645" cy="10577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5226" y="1832173"/>
            <a:ext cx="1480118" cy="163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9873" y="3856047"/>
            <a:ext cx="3327846" cy="16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6312413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Návrh tepelného čerpadla EHS: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119336" y="724634"/>
            <a:ext cx="1195041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Ekvitermní</a:t>
            </a:r>
            <a:r>
              <a:rPr lang="cs-CZ" altLang="ko-K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regulace:</a:t>
            </a:r>
            <a:endParaRPr lang="cs-CZ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35558" y="1243902"/>
            <a:ext cx="5816426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VYTÁPĚNÍ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5232" y="1623686"/>
            <a:ext cx="5806752" cy="5045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32" y="2700040"/>
            <a:ext cx="5112568" cy="2322016"/>
          </a:xfrm>
          <a:prstGeom prst="rect">
            <a:avLst/>
          </a:prstGeom>
        </p:spPr>
      </p:pic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6096000" y="1243902"/>
            <a:ext cx="567241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CHLAZENÍ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96000" y="1623686"/>
            <a:ext cx="5672410" cy="5045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853" y="2628195"/>
            <a:ext cx="5333975" cy="2465705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07368" y="1670837"/>
            <a:ext cx="5040560" cy="462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r>
              <a:rPr lang="cs-CZ" b="1" dirty="0" smtClean="0"/>
              <a:t>2 </a:t>
            </a:r>
            <a:r>
              <a:rPr lang="cs-CZ" b="1" dirty="0" err="1" smtClean="0"/>
              <a:t>ekvitermní</a:t>
            </a:r>
            <a:r>
              <a:rPr lang="cs-CZ" b="1" dirty="0" smtClean="0"/>
              <a:t> křivky – pro 2 zóny* </a:t>
            </a:r>
          </a:p>
          <a:p>
            <a:pPr lvl="1"/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 smtClean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13272" y="6170308"/>
            <a:ext cx="4173463" cy="3128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s-CZ" sz="1600" dirty="0" smtClean="0"/>
              <a:t>* Druhá zóna se směšováním </a:t>
            </a:r>
          </a:p>
          <a:p>
            <a:pPr lvl="1"/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 smtClean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317853" y="1772816"/>
            <a:ext cx="5040560" cy="462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r>
              <a:rPr lang="cs-CZ" b="1" dirty="0" smtClean="0"/>
              <a:t>2 </a:t>
            </a:r>
            <a:r>
              <a:rPr lang="cs-CZ" b="1" dirty="0" err="1" smtClean="0"/>
              <a:t>ekvitermní</a:t>
            </a:r>
            <a:r>
              <a:rPr lang="cs-CZ" b="1" dirty="0" smtClean="0"/>
              <a:t> křivky – pro 2 zóny* </a:t>
            </a:r>
          </a:p>
          <a:p>
            <a:pPr lvl="1"/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 smtClean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672064" y="6170308"/>
            <a:ext cx="4173463" cy="3128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s-CZ" sz="1600" dirty="0" smtClean="0"/>
              <a:t>* Druhá zóna se směšováním </a:t>
            </a:r>
          </a:p>
          <a:p>
            <a:pPr lvl="1"/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61888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2844" y="6021288"/>
            <a:ext cx="9207532" cy="1763078"/>
          </a:xfrm>
        </p:spPr>
        <p:txBody>
          <a:bodyPr/>
          <a:lstStyle/>
          <a:p>
            <a:r>
              <a:rPr kumimoji="1" lang="cs-CZ" altLang="ko-KR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841715" y="801419"/>
            <a:ext cx="10515600" cy="325755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kumimoji="1" lang="sk-SK" altLang="ko-KR" b="1" dirty="0" smtClean="0">
                <a:ea typeface="Arial Unicode MS" panose="020B0604020202020204" pitchFamily="50" charset="-127"/>
              </a:rPr>
              <a:t>Venkovní jednotky</a:t>
            </a:r>
            <a:endParaRPr kumimoji="1" lang="sk-SK" altLang="ko-KR" b="1" dirty="0">
              <a:ea typeface="Arial Unicode MS" panose="020B0604020202020204" pitchFamily="50" charset="-127"/>
            </a:endParaRPr>
          </a:p>
        </p:txBody>
      </p:sp>
      <p:grpSp>
        <p:nvGrpSpPr>
          <p:cNvPr id="13" name="그룹 5"/>
          <p:cNvGrpSpPr/>
          <p:nvPr/>
        </p:nvGrpSpPr>
        <p:grpSpPr>
          <a:xfrm>
            <a:off x="525016" y="1198122"/>
            <a:ext cx="3902204" cy="1758439"/>
            <a:chOff x="525016" y="1198122"/>
            <a:chExt cx="3902204" cy="1758439"/>
          </a:xfrm>
        </p:grpSpPr>
        <p:grpSp>
          <p:nvGrpSpPr>
            <p:cNvPr id="14" name="그룹 3"/>
            <p:cNvGrpSpPr/>
            <p:nvPr/>
          </p:nvGrpSpPr>
          <p:grpSpPr>
            <a:xfrm>
              <a:off x="525016" y="1198122"/>
              <a:ext cx="3902204" cy="1758439"/>
              <a:chOff x="520462" y="1166872"/>
              <a:chExt cx="5098140" cy="1872032"/>
            </a:xfrm>
          </p:grpSpPr>
          <p:sp>
            <p:nvSpPr>
              <p:cNvPr id="25" name="직사각형 49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직사각형 50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41"/>
              <p:cNvSpPr txBox="1"/>
              <p:nvPr/>
            </p:nvSpPr>
            <p:spPr>
              <a:xfrm>
                <a:off x="520462" y="1166872"/>
                <a:ext cx="630800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01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39"/>
            <p:cNvSpPr txBox="1"/>
            <p:nvPr/>
          </p:nvSpPr>
          <p:spPr>
            <a:xfrm>
              <a:off x="1451989" y="1226697"/>
              <a:ext cx="230473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altLang="ko-KR" sz="17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Nízké</a:t>
              </a:r>
              <a:r>
                <a:rPr lang="en-US" altLang="ko-KR" sz="17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700" b="1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GWP </a:t>
              </a:r>
              <a:r>
                <a:rPr lang="cs-CZ" altLang="ko-KR" sz="17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Chladiva</a:t>
              </a:r>
              <a:endParaRPr lang="en-US" altLang="ko-KR" sz="1700" b="1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그룹 128"/>
            <p:cNvGrpSpPr/>
            <p:nvPr/>
          </p:nvGrpSpPr>
          <p:grpSpPr>
            <a:xfrm>
              <a:off x="1369592" y="1784250"/>
              <a:ext cx="2198508" cy="966198"/>
              <a:chOff x="4216019" y="581025"/>
              <a:chExt cx="3783350" cy="1662702"/>
            </a:xfrm>
          </p:grpSpPr>
          <p:pic>
            <p:nvPicPr>
              <p:cNvPr id="20" name="그림 13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84" r="36384"/>
              <a:stretch/>
            </p:blipFill>
            <p:spPr>
              <a:xfrm>
                <a:off x="5187363" y="581025"/>
                <a:ext cx="1817273" cy="166270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16019" y="745019"/>
                <a:ext cx="1203285" cy="529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algn="ctr">
                  <a:defRPr sz="14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SamsungOne 500" pitchFamily="34" charset="0"/>
                    <a:ea typeface="SamsungOne 500" pitchFamily="34" charset="0"/>
                    <a:cs typeface="JBold"/>
                  </a:defRPr>
                </a:lvl1pPr>
              </a:lstStyle>
              <a:p>
                <a:pPr algn="r"/>
                <a:r>
                  <a:rPr lang="en-US" altLang="ko-KR" sz="70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SamsungOne 600" panose="020B0703030303020204" pitchFamily="34" charset="0"/>
                    <a:cs typeface="Arial" panose="020B0604020202020204" pitchFamily="34" charset="0"/>
                  </a:rPr>
                  <a:t>Ozone Layer</a:t>
                </a:r>
              </a:p>
              <a:p>
                <a:pPr algn="r"/>
                <a:r>
                  <a:rPr lang="en-US" altLang="ko-KR" sz="70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SamsungOne 600" panose="020B0703030303020204" pitchFamily="34" charset="0"/>
                    <a:cs typeface="Arial" panose="020B0604020202020204" pitchFamily="34" charset="0"/>
                  </a:rPr>
                  <a:t>Protection</a:t>
                </a:r>
                <a:endParaRPr lang="ko-KR" altLang="en-US" sz="7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428429" y="1556459"/>
                <a:ext cx="990876" cy="529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algn="ctr">
                  <a:defRPr sz="14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SamsungOne 500" pitchFamily="34" charset="0"/>
                    <a:ea typeface="SamsungOne 500" pitchFamily="34" charset="0"/>
                    <a:cs typeface="JBold"/>
                  </a:defRPr>
                </a:lvl1pPr>
              </a:lstStyle>
              <a:p>
                <a:pPr algn="r"/>
                <a:r>
                  <a:rPr lang="en-US" altLang="ko-KR" sz="70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SamsungOne 600" panose="020B0703030303020204" pitchFamily="34" charset="0"/>
                    <a:cs typeface="Arial" panose="020B0604020202020204" pitchFamily="34" charset="0"/>
                  </a:rPr>
                  <a:t>Energy</a:t>
                </a:r>
              </a:p>
              <a:p>
                <a:pPr algn="r"/>
                <a:r>
                  <a:rPr lang="en-US" altLang="ko-KR" sz="70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SamsungOne 600" panose="020B0703030303020204" pitchFamily="34" charset="0"/>
                    <a:cs typeface="Arial" panose="020B0604020202020204" pitchFamily="34" charset="0"/>
                  </a:rPr>
                  <a:t>Efficiency</a:t>
                </a:r>
                <a:endParaRPr lang="ko-KR" altLang="en-US" sz="7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764341" y="830174"/>
                <a:ext cx="806053" cy="344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algn="ctr">
                  <a:defRPr sz="14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SamsungOne 500" pitchFamily="34" charset="0"/>
                    <a:ea typeface="SamsungOne 500" pitchFamily="34" charset="0"/>
                    <a:cs typeface="JBold"/>
                  </a:defRPr>
                </a:lvl1pPr>
              </a:lstStyle>
              <a:p>
                <a:pPr algn="l"/>
                <a:r>
                  <a:rPr lang="en-US" altLang="ko-KR" sz="70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SamsungOne 600" panose="020B0703030303020204" pitchFamily="34" charset="0"/>
                    <a:cs typeface="Arial" panose="020B0604020202020204" pitchFamily="34" charset="0"/>
                  </a:rPr>
                  <a:t>GWP**</a:t>
                </a:r>
                <a:endParaRPr lang="ko-KR" altLang="en-US" sz="7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90567" y="1556459"/>
                <a:ext cx="1208802" cy="529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algn="ctr">
                  <a:defRPr sz="14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SamsungOne 500" pitchFamily="34" charset="0"/>
                    <a:ea typeface="SamsungOne 500" pitchFamily="34" charset="0"/>
                    <a:cs typeface="JBold"/>
                  </a:defRPr>
                </a:lvl1pPr>
              </a:lstStyle>
              <a:p>
                <a:pPr algn="l"/>
                <a:r>
                  <a:rPr lang="en-US" altLang="ko-KR" sz="70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SamsungOne 600" panose="020B0703030303020204" pitchFamily="34" charset="0"/>
                    <a:cs typeface="Arial" panose="020B0604020202020204" pitchFamily="34" charset="0"/>
                  </a:rPr>
                  <a:t>Economic</a:t>
                </a:r>
              </a:p>
              <a:p>
                <a:pPr algn="l"/>
                <a:r>
                  <a:rPr lang="en-US" altLang="ko-KR" sz="70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SamsungOne 600" panose="020B0703030303020204" pitchFamily="34" charset="0"/>
                    <a:cs typeface="Arial" panose="020B0604020202020204" pitchFamily="34" charset="0"/>
                  </a:rPr>
                  <a:t>Performance</a:t>
                </a:r>
                <a:endParaRPr lang="ko-KR" altLang="en-US" sz="7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그림 14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15"/>
            <a:stretch/>
          </p:blipFill>
          <p:spPr>
            <a:xfrm>
              <a:off x="3530463" y="1798320"/>
              <a:ext cx="684614" cy="875436"/>
            </a:xfrm>
            <a:prstGeom prst="rect">
              <a:avLst/>
            </a:prstGeom>
          </p:spPr>
        </p:pic>
        <p:pic>
          <p:nvPicPr>
            <p:cNvPr id="18" name="그림 14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515"/>
            <a:stretch/>
          </p:blipFill>
          <p:spPr>
            <a:xfrm>
              <a:off x="717666" y="1798320"/>
              <a:ext cx="684614" cy="875436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439794" y="6566872"/>
            <a:ext cx="5275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* A+++ label is available from 26, Sep. 2019 and should be considered as A++ label until that time.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grpSp>
        <p:nvGrpSpPr>
          <p:cNvPr id="30" name="그룹 11"/>
          <p:cNvGrpSpPr/>
          <p:nvPr/>
        </p:nvGrpSpPr>
        <p:grpSpPr>
          <a:xfrm>
            <a:off x="7754860" y="2988822"/>
            <a:ext cx="3907815" cy="1758439"/>
            <a:chOff x="7754860" y="2988822"/>
            <a:chExt cx="3907815" cy="1758439"/>
          </a:xfrm>
        </p:grpSpPr>
        <p:grpSp>
          <p:nvGrpSpPr>
            <p:cNvPr id="31" name="그룹 154"/>
            <p:cNvGrpSpPr/>
            <p:nvPr/>
          </p:nvGrpSpPr>
          <p:grpSpPr>
            <a:xfrm>
              <a:off x="7754860" y="2988822"/>
              <a:ext cx="3907815" cy="1758439"/>
              <a:chOff x="513131" y="1166872"/>
              <a:chExt cx="5105471" cy="1872032"/>
            </a:xfrm>
          </p:grpSpPr>
          <p:sp>
            <p:nvSpPr>
              <p:cNvPr id="46" name="직사각형 177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직사각형 178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141"/>
              <p:cNvSpPr txBox="1"/>
              <p:nvPr/>
            </p:nvSpPr>
            <p:spPr>
              <a:xfrm>
                <a:off x="513131" y="1166872"/>
                <a:ext cx="645460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05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139"/>
            <p:cNvSpPr txBox="1"/>
            <p:nvPr/>
          </p:nvSpPr>
          <p:spPr>
            <a:xfrm>
              <a:off x="8191803" y="3017397"/>
              <a:ext cx="329763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7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SamsungOne 800" pitchFamily="34" charset="0"/>
                  <a:ea typeface="SamsungOne 800" pitchFamily="34" charset="0"/>
                  <a:cs typeface="JBold"/>
                </a:defRPr>
              </a:lvl1pPr>
            </a:lstStyle>
            <a:p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Vyhřívání vaničky kondenzátu</a:t>
              </a:r>
              <a:endParaRPr lang="en-US" altLang="ko-K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143"/>
            <p:cNvSpPr txBox="1"/>
            <p:nvPr/>
          </p:nvSpPr>
          <p:spPr>
            <a:xfrm>
              <a:off x="8089370" y="3419500"/>
              <a:ext cx="150579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3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amsungOne 600" pitchFamily="34" charset="0"/>
                  <a:ea typeface="SamsungOne 600" pitchFamily="34" charset="0"/>
                  <a:cs typeface="JBold"/>
                </a:defRPr>
              </a:lvl1pPr>
            </a:lstStyle>
            <a:p>
              <a:pPr algn="l"/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Vyhřívání _150 W</a:t>
              </a:r>
              <a:endParaRPr lang="en-US" altLang="ko-KR" sz="1050" dirty="0"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95560" y="4512814"/>
              <a:ext cx="158889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 Unicode MS" panose="020B0604020202020204" pitchFamily="50" charset="-127"/>
                </a:defRPr>
              </a:lvl1pPr>
            </a:lstStyle>
            <a:p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 </a:t>
              </a:r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MONO 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8kW, </a:t>
              </a:r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&gt; SPLIT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9kW 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그룹 12"/>
          <p:cNvGrpSpPr/>
          <p:nvPr/>
        </p:nvGrpSpPr>
        <p:grpSpPr>
          <a:xfrm>
            <a:off x="7754058" y="4779522"/>
            <a:ext cx="3934578" cy="1889838"/>
            <a:chOff x="7754058" y="4779522"/>
            <a:chExt cx="3934578" cy="1889838"/>
          </a:xfrm>
        </p:grpSpPr>
        <p:grpSp>
          <p:nvGrpSpPr>
            <p:cNvPr id="51" name="그룹 188"/>
            <p:cNvGrpSpPr/>
            <p:nvPr/>
          </p:nvGrpSpPr>
          <p:grpSpPr>
            <a:xfrm>
              <a:off x="7754058" y="4779522"/>
              <a:ext cx="3909418" cy="1889838"/>
              <a:chOff x="511037" y="1166872"/>
              <a:chExt cx="5107565" cy="2011920"/>
            </a:xfrm>
          </p:grpSpPr>
          <p:sp>
            <p:nvSpPr>
              <p:cNvPr id="60" name="직사각형 203"/>
              <p:cNvSpPr/>
              <p:nvPr/>
            </p:nvSpPr>
            <p:spPr>
              <a:xfrm>
                <a:off x="546132" y="1333320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204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141"/>
              <p:cNvSpPr txBox="1"/>
              <p:nvPr/>
            </p:nvSpPr>
            <p:spPr>
              <a:xfrm>
                <a:off x="511037" y="1166872"/>
                <a:ext cx="649648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06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TextBox 139"/>
            <p:cNvSpPr txBox="1"/>
            <p:nvPr/>
          </p:nvSpPr>
          <p:spPr>
            <a:xfrm>
              <a:off x="9039753" y="4806192"/>
              <a:ext cx="160172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7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SamsungOne 800" pitchFamily="34" charset="0"/>
                  <a:ea typeface="SamsungOne 800" pitchFamily="34" charset="0"/>
                  <a:cs typeface="JBold"/>
                </a:defRPr>
              </a:lvl1pPr>
            </a:lstStyle>
            <a:p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Čidlo průtoku</a:t>
              </a:r>
              <a:endParaRPr lang="en-US" altLang="ko-K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623373" y="6264180"/>
              <a:ext cx="30652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(</a:t>
              </a:r>
              <a:r>
                <a:rPr lang="cs-CZ" altLang="ko-K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FLOW  SWITCH - Pro řídicí sadu</a:t>
              </a:r>
              <a:r>
                <a:rPr lang="cs-CZ" altLang="ko-KR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&amp; </a:t>
              </a:r>
              <a:r>
                <a:rPr lang="cs-CZ" altLang="ko-K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Nástěnný hydro jednotku</a:t>
              </a:r>
              <a:r>
                <a:rPr lang="en-US" altLang="ko-K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)</a:t>
              </a:r>
              <a:endPara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143"/>
            <p:cNvSpPr txBox="1"/>
            <p:nvPr/>
          </p:nvSpPr>
          <p:spPr>
            <a:xfrm>
              <a:off x="7783697" y="5216747"/>
              <a:ext cx="3807453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3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amsungOne 600" pitchFamily="34" charset="0"/>
                  <a:ea typeface="SamsungOne 600" pitchFamily="34" charset="0"/>
                  <a:cs typeface="JBold"/>
                </a:defRPr>
              </a:lvl1pPr>
            </a:lstStyle>
            <a:p>
              <a:pPr algn="l"/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Přesné měření vodního průtoku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ČIDLEM průtoku</a:t>
              </a:r>
              <a:endParaRPr lang="en-US" altLang="ko-K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altLang="ko-KR" sz="1050" dirty="0"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ko-KR" sz="1050" dirty="0" smtClean="0"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P</a:t>
              </a:r>
              <a:r>
                <a:rPr lang="cs-CZ" altLang="ko-KR" sz="1050" dirty="0" err="1" smtClean="0"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ředchozí</a:t>
              </a:r>
              <a:r>
                <a:rPr lang="en-US" altLang="ko-KR" sz="1050" dirty="0" smtClean="0"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050" dirty="0"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: Flow Switch)</a:t>
              </a:r>
            </a:p>
          </p:txBody>
        </p:sp>
        <p:pic>
          <p:nvPicPr>
            <p:cNvPr id="55" name="Picture 2" descr="sika flow switch에 대한 이미지 검색결과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058" t="8110" r="34971" b="47671"/>
            <a:stretch/>
          </p:blipFill>
          <p:spPr bwMode="auto">
            <a:xfrm>
              <a:off x="9852660" y="5534394"/>
              <a:ext cx="616396" cy="664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551" l="1172" r="984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2510" y="5638800"/>
              <a:ext cx="612716" cy="46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" name="그룹 194"/>
            <p:cNvGrpSpPr/>
            <p:nvPr/>
          </p:nvGrpSpPr>
          <p:grpSpPr>
            <a:xfrm>
              <a:off x="10547945" y="5791200"/>
              <a:ext cx="153219" cy="162560"/>
              <a:chOff x="5925832" y="4381500"/>
              <a:chExt cx="476068" cy="582488"/>
            </a:xfrm>
            <a:solidFill>
              <a:schemeClr val="accent5"/>
            </a:solidFill>
          </p:grpSpPr>
          <p:sp>
            <p:nvSpPr>
              <p:cNvPr id="58" name="이등변 삼각형 195"/>
              <p:cNvSpPr/>
              <p:nvPr/>
            </p:nvSpPr>
            <p:spPr>
              <a:xfrm rot="5400000">
                <a:off x="5990732" y="4552820"/>
                <a:ext cx="582488" cy="23984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이등변 삼각형 196"/>
              <p:cNvSpPr/>
              <p:nvPr/>
            </p:nvSpPr>
            <p:spPr>
              <a:xfrm rot="5400000">
                <a:off x="5754512" y="4552820"/>
                <a:ext cx="582488" cy="23984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4" name="그룹 7"/>
          <p:cNvGrpSpPr/>
          <p:nvPr/>
        </p:nvGrpSpPr>
        <p:grpSpPr>
          <a:xfrm>
            <a:off x="518604" y="4779522"/>
            <a:ext cx="3908616" cy="1758439"/>
            <a:chOff x="518604" y="4779522"/>
            <a:chExt cx="3908616" cy="1758439"/>
          </a:xfrm>
        </p:grpSpPr>
        <p:grpSp>
          <p:nvGrpSpPr>
            <p:cNvPr id="65" name="그룹 114"/>
            <p:cNvGrpSpPr/>
            <p:nvPr/>
          </p:nvGrpSpPr>
          <p:grpSpPr>
            <a:xfrm>
              <a:off x="518604" y="4779522"/>
              <a:ext cx="3908616" cy="1758439"/>
              <a:chOff x="512085" y="1166872"/>
              <a:chExt cx="5106517" cy="1872032"/>
            </a:xfrm>
          </p:grpSpPr>
          <p:sp>
            <p:nvSpPr>
              <p:cNvPr id="70" name="직사각형 129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직사각형 130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141"/>
              <p:cNvSpPr txBox="1"/>
              <p:nvPr/>
            </p:nvSpPr>
            <p:spPr>
              <a:xfrm>
                <a:off x="512085" y="1166872"/>
                <a:ext cx="647554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03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139"/>
            <p:cNvSpPr txBox="1"/>
            <p:nvPr/>
          </p:nvSpPr>
          <p:spPr>
            <a:xfrm>
              <a:off x="1583086" y="4806192"/>
              <a:ext cx="204254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7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SamsungOne 800" pitchFamily="34" charset="0"/>
                  <a:ea typeface="SamsungOne 800" pitchFamily="34" charset="0"/>
                  <a:cs typeface="JBold"/>
                </a:defRPr>
              </a:lvl1pPr>
            </a:lstStyle>
            <a:p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Výkonné vytápění</a:t>
              </a:r>
              <a:endParaRPr lang="en-US" altLang="ko-K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Picture 4" descr="D:\00_작업폴더\00_삼성전자 에어컨_EHS R32 세일즈가이드_오진혁 프로\png\05-4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14" r="6211" b="22421"/>
            <a:stretch/>
          </p:blipFill>
          <p:spPr bwMode="auto">
            <a:xfrm>
              <a:off x="2136243" y="5176240"/>
              <a:ext cx="2281043" cy="1351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143"/>
            <p:cNvSpPr txBox="1"/>
            <p:nvPr/>
          </p:nvSpPr>
          <p:spPr>
            <a:xfrm>
              <a:off x="687494" y="5409405"/>
              <a:ext cx="27850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182563" indent="-182563">
                <a:buFont typeface="Arial" panose="020B0604020202020204" pitchFamily="34" charset="0"/>
                <a:buChar char="•"/>
                <a:defRPr sz="13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SamsungOne 800" panose="020B0903030303020204" pitchFamily="34" charset="0"/>
                  <a:ea typeface="SamsungOne 800" panose="020B0903030303020204" pitchFamily="34" charset="0"/>
                  <a:cs typeface="JBold"/>
                </a:defRPr>
              </a:lvl1pPr>
            </a:lstStyle>
            <a:p>
              <a:r>
                <a:rPr lang="en-US" altLang="ko-KR" sz="14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Max</a:t>
              </a:r>
              <a:r>
                <a:rPr lang="cs-CZ" altLang="ko-KR" sz="14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. t</a:t>
              </a:r>
              <a:r>
                <a:rPr lang="en-US" altLang="ko-KR" sz="14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e</a:t>
              </a:r>
              <a:r>
                <a:rPr lang="cs-CZ" altLang="ko-KR" sz="14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plota</a:t>
              </a:r>
              <a:r>
                <a:rPr lang="cs-CZ" altLang="ko-KR" sz="14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topné vody</a:t>
              </a:r>
              <a:r>
                <a:rPr lang="en-US" altLang="ko-KR" sz="14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00" b="1" dirty="0">
                  <a:solidFill>
                    <a:schemeClr val="tx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: </a:t>
              </a:r>
              <a:r>
                <a:rPr lang="en-US" altLang="ko-KR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  <a:r>
                <a:rPr lang="en-US" altLang="ko-KR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℃</a:t>
              </a:r>
              <a:endParaRPr lang="en-US" altLang="ko-KR" sz="1400" b="1" dirty="0">
                <a:solidFill>
                  <a:schemeClr val="tx1"/>
                </a:solidFill>
                <a:latin typeface="Arial" panose="020B0604020202020204" pitchFamily="34" charset="0"/>
                <a:ea typeface="SamsungOne 6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143"/>
            <p:cNvSpPr txBox="1"/>
            <p:nvPr/>
          </p:nvSpPr>
          <p:spPr>
            <a:xfrm>
              <a:off x="687494" y="5744685"/>
              <a:ext cx="25853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182563" indent="-182563">
                <a:buFont typeface="Arial" panose="020B0604020202020204" pitchFamily="34" charset="0"/>
                <a:buChar char="•"/>
                <a:defRPr sz="13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amsungOne 600" pitchFamily="34" charset="0"/>
                  <a:ea typeface="SamsungOne 600" pitchFamily="34" charset="0"/>
                  <a:cs typeface="JBold"/>
                </a:defRPr>
              </a:lvl1pPr>
            </a:lstStyle>
            <a:p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Vysoký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Pdesign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až do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110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  <a:p>
              <a:pPr marL="0" indent="0">
                <a:buNone/>
              </a:pPr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výkonu</a:t>
              </a:r>
              <a:endParaRPr lang="en-US" altLang="ko-K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그룹 8"/>
          <p:cNvGrpSpPr/>
          <p:nvPr/>
        </p:nvGrpSpPr>
        <p:grpSpPr>
          <a:xfrm>
            <a:off x="7752455" y="1198122"/>
            <a:ext cx="3911021" cy="1758439"/>
            <a:chOff x="7752455" y="1198122"/>
            <a:chExt cx="3911021" cy="1758439"/>
          </a:xfrm>
        </p:grpSpPr>
        <p:grpSp>
          <p:nvGrpSpPr>
            <p:cNvPr id="75" name="그룹 134"/>
            <p:cNvGrpSpPr/>
            <p:nvPr/>
          </p:nvGrpSpPr>
          <p:grpSpPr>
            <a:xfrm>
              <a:off x="7752455" y="1198122"/>
              <a:ext cx="3911021" cy="1758439"/>
              <a:chOff x="508943" y="1166872"/>
              <a:chExt cx="5109659" cy="1872032"/>
            </a:xfrm>
          </p:grpSpPr>
          <p:sp>
            <p:nvSpPr>
              <p:cNvPr id="89" name="직사각형 149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직사각형 150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TextBox 141"/>
              <p:cNvSpPr txBox="1"/>
              <p:nvPr/>
            </p:nvSpPr>
            <p:spPr>
              <a:xfrm>
                <a:off x="508943" y="1166872"/>
                <a:ext cx="653837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04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TextBox 139"/>
            <p:cNvSpPr txBox="1"/>
            <p:nvPr/>
          </p:nvSpPr>
          <p:spPr>
            <a:xfrm>
              <a:off x="8728772" y="1226697"/>
              <a:ext cx="222368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7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SamsungOne 800" pitchFamily="34" charset="0"/>
                  <a:ea typeface="SamsungOne 800" pitchFamily="34" charset="0"/>
                  <a:cs typeface="JBold"/>
                </a:defRPr>
              </a:lvl1pPr>
            </a:lstStyle>
            <a:p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Nízká hladina hluku</a:t>
              </a:r>
              <a:endParaRPr lang="en-US" altLang="ko-K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143"/>
            <p:cNvSpPr txBox="1"/>
            <p:nvPr/>
          </p:nvSpPr>
          <p:spPr>
            <a:xfrm>
              <a:off x="8089370" y="1651660"/>
              <a:ext cx="194957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3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amsungOne 600" pitchFamily="34" charset="0"/>
                  <a:ea typeface="SamsungOne 600" pitchFamily="34" charset="0"/>
                  <a:cs typeface="JBold"/>
                </a:defRPr>
              </a:lvl1pPr>
            </a:lstStyle>
            <a:p>
              <a:pPr algn="l"/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Nízká hladina hluku dle </a:t>
              </a:r>
            </a:p>
            <a:p>
              <a:pPr algn="l"/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altLang="ko-KR" dirty="0" err="1">
                  <a:latin typeface="Arial" panose="020B0604020202020204" pitchFamily="34" charset="0"/>
                  <a:cs typeface="Arial" panose="020B0604020202020204" pitchFamily="34" charset="0"/>
                </a:rPr>
                <a:t>Lärm</a:t>
              </a:r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050" dirty="0"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(35dB @ 3m)</a:t>
              </a:r>
            </a:p>
          </p:txBody>
        </p:sp>
        <p:grpSp>
          <p:nvGrpSpPr>
            <p:cNvPr id="78" name="그룹 2"/>
            <p:cNvGrpSpPr/>
            <p:nvPr/>
          </p:nvGrpSpPr>
          <p:grpSpPr>
            <a:xfrm>
              <a:off x="8534400" y="1665555"/>
              <a:ext cx="3123778" cy="1285390"/>
              <a:chOff x="-1216084" y="1340768"/>
              <a:chExt cx="13408077" cy="5517233"/>
            </a:xfrm>
          </p:grpSpPr>
          <p:grpSp>
            <p:nvGrpSpPr>
              <p:cNvPr id="80" name="그룹 156"/>
              <p:cNvGrpSpPr/>
              <p:nvPr/>
            </p:nvGrpSpPr>
            <p:grpSpPr>
              <a:xfrm>
                <a:off x="-1216084" y="1340768"/>
                <a:ext cx="13408077" cy="5517233"/>
                <a:chOff x="-1216084" y="1340768"/>
                <a:chExt cx="13408077" cy="5517233"/>
              </a:xfrm>
            </p:grpSpPr>
            <p:sp>
              <p:nvSpPr>
                <p:cNvPr id="84" name="직각 삼각형 36"/>
                <p:cNvSpPr/>
                <p:nvPr/>
              </p:nvSpPr>
              <p:spPr>
                <a:xfrm flipH="1">
                  <a:off x="-1216084" y="2362198"/>
                  <a:ext cx="13408077" cy="4495803"/>
                </a:xfrm>
                <a:custGeom>
                  <a:avLst/>
                  <a:gdLst>
                    <a:gd name="connsiteX0" fmla="*/ 0 w 12191999"/>
                    <a:gd name="connsiteY0" fmla="*/ 3619500 h 3619500"/>
                    <a:gd name="connsiteX1" fmla="*/ 0 w 12191999"/>
                    <a:gd name="connsiteY1" fmla="*/ 0 h 3619500"/>
                    <a:gd name="connsiteX2" fmla="*/ 12191999 w 12191999"/>
                    <a:gd name="connsiteY2" fmla="*/ 3619500 h 3619500"/>
                    <a:gd name="connsiteX3" fmla="*/ 0 w 12191999"/>
                    <a:gd name="connsiteY3" fmla="*/ 3619500 h 3619500"/>
                    <a:gd name="connsiteX0" fmla="*/ 0 w 12201522"/>
                    <a:gd name="connsiteY0" fmla="*/ 3619500 h 3619500"/>
                    <a:gd name="connsiteX1" fmla="*/ 0 w 12201522"/>
                    <a:gd name="connsiteY1" fmla="*/ 0 h 3619500"/>
                    <a:gd name="connsiteX2" fmla="*/ 12201522 w 12201522"/>
                    <a:gd name="connsiteY2" fmla="*/ 2333624 h 3619500"/>
                    <a:gd name="connsiteX3" fmla="*/ 12191999 w 12201522"/>
                    <a:gd name="connsiteY3" fmla="*/ 3619500 h 3619500"/>
                    <a:gd name="connsiteX4" fmla="*/ 0 w 12201522"/>
                    <a:gd name="connsiteY4" fmla="*/ 3619500 h 3619500"/>
                    <a:gd name="connsiteX0" fmla="*/ 0 w 12192274"/>
                    <a:gd name="connsiteY0" fmla="*/ 3619500 h 3619500"/>
                    <a:gd name="connsiteX1" fmla="*/ 0 w 12192274"/>
                    <a:gd name="connsiteY1" fmla="*/ 0 h 3619500"/>
                    <a:gd name="connsiteX2" fmla="*/ 12172947 w 12192274"/>
                    <a:gd name="connsiteY2" fmla="*/ 2324099 h 3619500"/>
                    <a:gd name="connsiteX3" fmla="*/ 12191999 w 12192274"/>
                    <a:gd name="connsiteY3" fmla="*/ 3619500 h 3619500"/>
                    <a:gd name="connsiteX4" fmla="*/ 0 w 12192274"/>
                    <a:gd name="connsiteY4" fmla="*/ 3619500 h 3619500"/>
                    <a:gd name="connsiteX0" fmla="*/ 0 w 12192421"/>
                    <a:gd name="connsiteY0" fmla="*/ 3619500 h 3619500"/>
                    <a:gd name="connsiteX1" fmla="*/ 0 w 12192421"/>
                    <a:gd name="connsiteY1" fmla="*/ 0 h 3619500"/>
                    <a:gd name="connsiteX2" fmla="*/ 12182472 w 12192421"/>
                    <a:gd name="connsiteY2" fmla="*/ 2324099 h 3619500"/>
                    <a:gd name="connsiteX3" fmla="*/ 12191999 w 12192421"/>
                    <a:gd name="connsiteY3" fmla="*/ 3619500 h 3619500"/>
                    <a:gd name="connsiteX4" fmla="*/ 0 w 12192421"/>
                    <a:gd name="connsiteY4" fmla="*/ 3619500 h 3619500"/>
                    <a:gd name="connsiteX0" fmla="*/ 0 w 12192421"/>
                    <a:gd name="connsiteY0" fmla="*/ 3619500 h 3619500"/>
                    <a:gd name="connsiteX1" fmla="*/ 0 w 12192421"/>
                    <a:gd name="connsiteY1" fmla="*/ 0 h 3619500"/>
                    <a:gd name="connsiteX2" fmla="*/ 12182472 w 12192421"/>
                    <a:gd name="connsiteY2" fmla="*/ 2324099 h 3619500"/>
                    <a:gd name="connsiteX3" fmla="*/ 12191999 w 12192421"/>
                    <a:gd name="connsiteY3" fmla="*/ 3619500 h 3619500"/>
                    <a:gd name="connsiteX4" fmla="*/ 0 w 12192421"/>
                    <a:gd name="connsiteY4" fmla="*/ 3619500 h 3619500"/>
                    <a:gd name="connsiteX0" fmla="*/ 0 w 12192421"/>
                    <a:gd name="connsiteY0" fmla="*/ 3619500 h 3619500"/>
                    <a:gd name="connsiteX1" fmla="*/ 0 w 12192421"/>
                    <a:gd name="connsiteY1" fmla="*/ 0 h 3619500"/>
                    <a:gd name="connsiteX2" fmla="*/ 12182472 w 12192421"/>
                    <a:gd name="connsiteY2" fmla="*/ 2324099 h 3619500"/>
                    <a:gd name="connsiteX3" fmla="*/ 12191999 w 12192421"/>
                    <a:gd name="connsiteY3" fmla="*/ 3619500 h 3619500"/>
                    <a:gd name="connsiteX4" fmla="*/ 0 w 12192421"/>
                    <a:gd name="connsiteY4" fmla="*/ 3619500 h 3619500"/>
                    <a:gd name="connsiteX0" fmla="*/ 0 w 12192421"/>
                    <a:gd name="connsiteY0" fmla="*/ 3619500 h 3619500"/>
                    <a:gd name="connsiteX1" fmla="*/ 0 w 12192421"/>
                    <a:gd name="connsiteY1" fmla="*/ 0 h 3619500"/>
                    <a:gd name="connsiteX2" fmla="*/ 12182472 w 12192421"/>
                    <a:gd name="connsiteY2" fmla="*/ 2809874 h 3619500"/>
                    <a:gd name="connsiteX3" fmla="*/ 12191999 w 12192421"/>
                    <a:gd name="connsiteY3" fmla="*/ 3619500 h 3619500"/>
                    <a:gd name="connsiteX4" fmla="*/ 0 w 12192421"/>
                    <a:gd name="connsiteY4" fmla="*/ 3619500 h 3619500"/>
                    <a:gd name="connsiteX0" fmla="*/ 0 w 12201522"/>
                    <a:gd name="connsiteY0" fmla="*/ 3619500 h 3619500"/>
                    <a:gd name="connsiteX1" fmla="*/ 0 w 12201522"/>
                    <a:gd name="connsiteY1" fmla="*/ 0 h 3619500"/>
                    <a:gd name="connsiteX2" fmla="*/ 12201522 w 12201522"/>
                    <a:gd name="connsiteY2" fmla="*/ 2434148 h 3619500"/>
                    <a:gd name="connsiteX3" fmla="*/ 12191999 w 12201522"/>
                    <a:gd name="connsiteY3" fmla="*/ 3619500 h 3619500"/>
                    <a:gd name="connsiteX4" fmla="*/ 0 w 12201522"/>
                    <a:gd name="connsiteY4" fmla="*/ 3619500 h 3619500"/>
                    <a:gd name="connsiteX0" fmla="*/ 0 w 12191997"/>
                    <a:gd name="connsiteY0" fmla="*/ 3619500 h 3619500"/>
                    <a:gd name="connsiteX1" fmla="*/ 0 w 12191997"/>
                    <a:gd name="connsiteY1" fmla="*/ 0 h 3619500"/>
                    <a:gd name="connsiteX2" fmla="*/ 12191999 w 12191997"/>
                    <a:gd name="connsiteY2" fmla="*/ 3619500 h 3619500"/>
                    <a:gd name="connsiteX3" fmla="*/ 0 w 12191997"/>
                    <a:gd name="connsiteY3" fmla="*/ 3619500 h 3619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91997" h="3619500">
                      <a:moveTo>
                        <a:pt x="0" y="3619500"/>
                      </a:moveTo>
                      <a:lnTo>
                        <a:pt x="0" y="0"/>
                      </a:lnTo>
                      <a:lnTo>
                        <a:pt x="12191999" y="3619500"/>
                      </a:lnTo>
                      <a:lnTo>
                        <a:pt x="0" y="3619500"/>
                      </a:lnTo>
                      <a:close/>
                    </a:path>
                  </a:pathLst>
                </a:custGeom>
                <a:solidFill>
                  <a:srgbClr val="69A12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5" name="Picture 3" descr="D:\00_작업폴더\00_삼성전자 에어컨_EHS R32 세일즈가이드_오진혁 프로\png\06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07968" y="1340768"/>
                  <a:ext cx="5939780" cy="49689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 descr="D:\00_작업폴더\00_삼성전자 에어컨_EHS R32 세일즈가이드_오진혁 프로\png\06-3.pn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85581" y="5097148"/>
                  <a:ext cx="386308" cy="15337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6" descr="D:\00_작업폴더\00_삼성전자 에어컨_EHS R32 세일즈가이드_오진혁 프로\png\06-3.pn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53267" y="4036342"/>
                  <a:ext cx="555845" cy="22068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7" descr="D:\00_작업폴더\00_삼성전자 에어컨_EHS R32 세일즈가이드_오진혁 프로\png\06-4.pn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88639" y="1820444"/>
                  <a:ext cx="595050" cy="1311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1" name="Picture 4" descr="D:\00_작업폴더\00_삼성전자 에어컨_EHS R32 세일즈가이드_오진혁 프로\png\06-1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3688" y="5816603"/>
                <a:ext cx="547916" cy="761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왼쪽/오른쪽 화살표 174"/>
              <p:cNvSpPr/>
              <p:nvPr/>
            </p:nvSpPr>
            <p:spPr>
              <a:xfrm>
                <a:off x="8686800" y="5817697"/>
                <a:ext cx="791454" cy="295441"/>
              </a:xfrm>
              <a:prstGeom prst="leftRightArrow">
                <a:avLst>
                  <a:gd name="adj1" fmla="val 40328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OffAxis1Right">
                  <a:rot lat="1747357" lon="19018148" rev="110938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직사각형 176"/>
              <p:cNvSpPr/>
              <p:nvPr/>
            </p:nvSpPr>
            <p:spPr>
              <a:xfrm>
                <a:off x="8926747" y="6078490"/>
                <a:ext cx="422568" cy="449827"/>
              </a:xfrm>
              <a:prstGeom prst="rect">
                <a:avLst/>
              </a:prstGeom>
              <a:noFill/>
              <a:effectLst>
                <a:outerShdw blurRad="50800" dist="12700" dir="2700000" algn="tl" rotWithShape="0">
                  <a:prstClr val="black">
                    <a:alpha val="48000"/>
                  </a:prstClr>
                </a:outerShdw>
              </a:effectLst>
            </p:spPr>
            <p:txBody>
              <a:bodyPr wrap="none" rtlCol="0">
                <a:prstTxWarp prst="textSlantUp">
                  <a:avLst>
                    <a:gd name="adj" fmla="val 40353"/>
                  </a:avLst>
                </a:prstTxWarp>
                <a:spAutoFit/>
              </a:bodyPr>
              <a:lstStyle/>
              <a:p>
                <a:r>
                  <a:rPr lang="en-US" altLang="ko-KR" sz="320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800" panose="020B0903030303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2400" smtClean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800" panose="020B0903030303020204" pitchFamily="34" charset="0"/>
                    <a:cs typeface="Arial" panose="020B0604020202020204" pitchFamily="34" charset="0"/>
                  </a:rPr>
                  <a:t>m</a:t>
                </a:r>
                <a:endParaRPr lang="en-US" altLang="ko-KR" sz="20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8089364" y="2348880"/>
              <a:ext cx="10951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 Unicode MS" panose="020B0604020202020204" pitchFamily="50" charset="-127"/>
                </a:defRPr>
              </a:lvl1pPr>
            </a:lstStyle>
            <a:p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Pouze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Split 6/9kW)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그룹 6"/>
          <p:cNvGrpSpPr/>
          <p:nvPr/>
        </p:nvGrpSpPr>
        <p:grpSpPr>
          <a:xfrm>
            <a:off x="522611" y="2988822"/>
            <a:ext cx="3904609" cy="1758439"/>
            <a:chOff x="522611" y="2988822"/>
            <a:chExt cx="3904609" cy="1758439"/>
          </a:xfrm>
        </p:grpSpPr>
        <p:grpSp>
          <p:nvGrpSpPr>
            <p:cNvPr id="94" name="그룹 93"/>
            <p:cNvGrpSpPr/>
            <p:nvPr/>
          </p:nvGrpSpPr>
          <p:grpSpPr>
            <a:xfrm>
              <a:off x="522611" y="2988822"/>
              <a:ext cx="3904609" cy="1758439"/>
              <a:chOff x="517320" y="1166872"/>
              <a:chExt cx="5101282" cy="1872032"/>
            </a:xfrm>
          </p:grpSpPr>
          <p:sp>
            <p:nvSpPr>
              <p:cNvPr id="106" name="직사각형 109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직사각형 110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141"/>
              <p:cNvSpPr txBox="1"/>
              <p:nvPr/>
            </p:nvSpPr>
            <p:spPr>
              <a:xfrm>
                <a:off x="517320" y="1166872"/>
                <a:ext cx="637083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02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TextBox 139"/>
            <p:cNvSpPr txBox="1"/>
            <p:nvPr/>
          </p:nvSpPr>
          <p:spPr>
            <a:xfrm>
              <a:off x="1717735" y="3017397"/>
              <a:ext cx="177324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7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SamsungOne 800" pitchFamily="34" charset="0"/>
                  <a:ea typeface="SamsungOne 800" pitchFamily="34" charset="0"/>
                  <a:cs typeface="JBold"/>
                </a:defRPr>
              </a:lvl1pPr>
            </a:lstStyle>
            <a:p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Třída Účinnosti</a:t>
              </a:r>
              <a:endParaRPr lang="en-US" altLang="ko-K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143"/>
            <p:cNvSpPr txBox="1"/>
            <p:nvPr/>
          </p:nvSpPr>
          <p:spPr>
            <a:xfrm>
              <a:off x="852257" y="3484349"/>
              <a:ext cx="11929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3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amsungOne 600" pitchFamily="34" charset="0"/>
                  <a:ea typeface="SamsungOne 600" pitchFamily="34" charset="0"/>
                  <a:cs typeface="JBold"/>
                </a:defRPr>
              </a:lvl1pPr>
            </a:lstStyle>
            <a:p>
              <a:pPr algn="l"/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Nejvyšší třída</a:t>
              </a:r>
              <a:endParaRPr lang="en-US" altLang="ko-K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그림 143" descr="1.PNG"/>
            <p:cNvPicPr>
              <a:picLocks noChangeAspect="1"/>
            </p:cNvPicPr>
            <p:nvPr/>
          </p:nvPicPr>
          <p:blipFill rotWithShape="1">
            <a:blip r:embed="rId12" cstate="screen"/>
            <a:srcRect b="9486"/>
            <a:stretch/>
          </p:blipFill>
          <p:spPr>
            <a:xfrm>
              <a:off x="1681924" y="3959129"/>
              <a:ext cx="325670" cy="520249"/>
            </a:xfrm>
            <a:prstGeom prst="rect">
              <a:avLst/>
            </a:prstGeom>
          </p:spPr>
        </p:pic>
        <p:pic>
          <p:nvPicPr>
            <p:cNvPr id="98" name="그림 144" descr="2.PNG"/>
            <p:cNvPicPr>
              <a:picLocks noChangeAspect="1"/>
            </p:cNvPicPr>
            <p:nvPr/>
          </p:nvPicPr>
          <p:blipFill rotWithShape="1">
            <a:blip r:embed="rId13" cstate="screen"/>
            <a:srcRect b="9000"/>
            <a:stretch/>
          </p:blipFill>
          <p:spPr>
            <a:xfrm>
              <a:off x="2985871" y="3745285"/>
              <a:ext cx="325670" cy="734093"/>
            </a:xfrm>
            <a:prstGeom prst="rect">
              <a:avLst/>
            </a:prstGeom>
          </p:spPr>
        </p:pic>
        <p:sp>
          <p:nvSpPr>
            <p:cNvPr id="99" name="제목"/>
            <p:cNvSpPr txBox="1"/>
            <p:nvPr/>
          </p:nvSpPr>
          <p:spPr bwMode="auto">
            <a:xfrm>
              <a:off x="1544256" y="4469696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>
                <a:defRPr sz="2400" b="1">
                  <a:latin typeface="Samsung InterFace" panose="020B0503020203020204" pitchFamily="34" charset="0"/>
                </a:defRPr>
              </a:lvl1pPr>
            </a:lstStyle>
            <a:p>
              <a:pPr marL="180975" indent="-180975" algn="ctr">
                <a:buClr>
                  <a:srgbClr val="359193"/>
                </a:buClr>
                <a:buSzPct val="85000"/>
              </a:pPr>
              <a:r>
                <a:rPr lang="en-US" altLang="ko-KR" sz="1200" b="0" spc="-5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ea typeface="SamsungOne 700" panose="020B0803030303020204" pitchFamily="34" charset="0"/>
                  <a:cs typeface="Arial" panose="020B0604020202020204" pitchFamily="34" charset="0"/>
                </a:rPr>
                <a:t>Before</a:t>
              </a:r>
            </a:p>
          </p:txBody>
        </p:sp>
        <p:sp>
          <p:nvSpPr>
            <p:cNvPr id="100" name="제목"/>
            <p:cNvSpPr txBox="1"/>
            <p:nvPr/>
          </p:nvSpPr>
          <p:spPr bwMode="auto">
            <a:xfrm>
              <a:off x="2905023" y="4462076"/>
              <a:ext cx="4812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>
                <a:defRPr sz="2400" b="1">
                  <a:latin typeface="Samsung InterFace" panose="020B0503020203020204" pitchFamily="34" charset="0"/>
                </a:defRPr>
              </a:lvl1pPr>
            </a:lstStyle>
            <a:p>
              <a:pPr marL="180975" indent="-180975" algn="ctr">
                <a:buClr>
                  <a:srgbClr val="359193"/>
                </a:buClr>
                <a:buSzPct val="85000"/>
              </a:pPr>
              <a:r>
                <a:rPr lang="en-US" altLang="ko-KR" sz="1200" spc="-5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rgbClr val="005DA2"/>
                  </a:solidFill>
                  <a:effectLst/>
                  <a:latin typeface="Arial" panose="020B0604020202020204" pitchFamily="34" charset="0"/>
                  <a:ea typeface="SamsungOne 700" panose="020B0803030303020204" pitchFamily="34" charset="0"/>
                  <a:cs typeface="Arial" panose="020B0604020202020204" pitchFamily="34" charset="0"/>
                </a:rPr>
                <a:t>New</a:t>
              </a:r>
            </a:p>
          </p:txBody>
        </p:sp>
        <p:sp>
          <p:nvSpPr>
            <p:cNvPr id="101" name="제목"/>
            <p:cNvSpPr txBox="1"/>
            <p:nvPr/>
          </p:nvSpPr>
          <p:spPr bwMode="auto">
            <a:xfrm>
              <a:off x="2920078" y="3710316"/>
              <a:ext cx="4507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isometricOffAxis1Right">
                  <a:rot lat="780000" lon="20039998" rev="0"/>
                </a:camera>
                <a:lightRig rig="threePt" dir="t"/>
              </a:scene3d>
              <a:sp3d extrusionH="6350">
                <a:bevelT w="0" h="0"/>
              </a:sp3d>
            </a:bodyPr>
            <a:lstStyle>
              <a:defPPr>
                <a:defRPr lang="ko-KR"/>
              </a:defPPr>
              <a:lvl1pPr>
                <a:defRPr sz="2400" b="1">
                  <a:latin typeface="Samsung InterFace" panose="020B0503020203020204" pitchFamily="34" charset="0"/>
                </a:defRPr>
              </a:lvl1pPr>
            </a:lstStyle>
            <a:p>
              <a:pPr marL="180975" indent="-180975" algn="ctr">
                <a:buClr>
                  <a:srgbClr val="359193"/>
                </a:buClr>
                <a:buSzPct val="85000"/>
              </a:pPr>
              <a:r>
                <a:rPr lang="en-US" altLang="ko-KR" sz="1600" spc="-50" dirty="0"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5.2</a:t>
              </a:r>
            </a:p>
          </p:txBody>
        </p:sp>
        <p:sp>
          <p:nvSpPr>
            <p:cNvPr id="102" name="제목"/>
            <p:cNvSpPr txBox="1"/>
            <p:nvPr/>
          </p:nvSpPr>
          <p:spPr bwMode="auto">
            <a:xfrm>
              <a:off x="2798872" y="3474794"/>
              <a:ext cx="637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6350">
                <a:bevelT w="0" h="0"/>
              </a:sp3d>
            </a:bodyPr>
            <a:lstStyle>
              <a:defPPr>
                <a:defRPr lang="ko-KR"/>
              </a:defPPr>
              <a:lvl1pPr>
                <a:defRPr sz="2400" b="1">
                  <a:latin typeface="Samsung InterFace" panose="020B0503020203020204" pitchFamily="34" charset="0"/>
                </a:defRPr>
              </a:lvl1pPr>
            </a:lstStyle>
            <a:p>
              <a:pPr marL="180975" indent="-180975" algn="ctr">
                <a:buClr>
                  <a:srgbClr val="359193"/>
                </a:buClr>
                <a:buSzPct val="85000"/>
              </a:pPr>
              <a:r>
                <a:rPr lang="en-US" altLang="ko-KR" sz="1400" b="0" spc="-50" baseline="300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SamsungOne 700" panose="020B0803030303020204" pitchFamily="34" charset="0"/>
                  <a:cs typeface="Arial" panose="020B0604020202020204" pitchFamily="34" charset="0"/>
                </a:rPr>
                <a:t>*</a:t>
              </a:r>
              <a:r>
                <a:rPr lang="en-US" altLang="ko-KR" sz="1400" b="0" spc="-5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SamsungOne 700" panose="020B0803030303020204" pitchFamily="34" charset="0"/>
                  <a:cs typeface="Arial" panose="020B0604020202020204" pitchFamily="34" charset="0"/>
                </a:rPr>
                <a:t>A+++</a:t>
              </a:r>
            </a:p>
          </p:txBody>
        </p:sp>
        <p:pic>
          <p:nvPicPr>
            <p:cNvPr id="103" name="그림 153" descr="1.PNG"/>
            <p:cNvPicPr>
              <a:picLocks noChangeAspect="1"/>
            </p:cNvPicPr>
            <p:nvPr/>
          </p:nvPicPr>
          <p:blipFill>
            <a:blip r:embed="rId14" cstate="screen">
              <a:lum bright="10000"/>
            </a:blip>
            <a:stretch>
              <a:fillRect/>
            </a:stretch>
          </p:blipFill>
          <p:spPr>
            <a:xfrm rot="1510832">
              <a:off x="2204499" y="3629556"/>
              <a:ext cx="472982" cy="545649"/>
            </a:xfrm>
            <a:prstGeom prst="rect">
              <a:avLst/>
            </a:prstGeom>
          </p:spPr>
        </p:pic>
        <p:sp>
          <p:nvSpPr>
            <p:cNvPr id="104" name="Rectangle 21"/>
            <p:cNvSpPr>
              <a:spLocks noChangeArrowheads="1"/>
            </p:cNvSpPr>
            <p:nvPr/>
          </p:nvSpPr>
          <p:spPr bwMode="auto">
            <a:xfrm>
              <a:off x="3352076" y="4499491"/>
              <a:ext cx="6864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(Split 4kW)</a:t>
              </a:r>
            </a:p>
          </p:txBody>
        </p:sp>
        <p:cxnSp>
          <p:nvCxnSpPr>
            <p:cNvPr id="105" name="직선 연결선 198"/>
            <p:cNvCxnSpPr/>
            <p:nvPr/>
          </p:nvCxnSpPr>
          <p:spPr>
            <a:xfrm>
              <a:off x="1117158" y="4479801"/>
              <a:ext cx="273094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직선 연결선 245"/>
          <p:cNvCxnSpPr/>
          <p:nvPr/>
        </p:nvCxnSpPr>
        <p:spPr>
          <a:xfrm flipH="1">
            <a:off x="7167891" y="2207033"/>
            <a:ext cx="610416" cy="619987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246"/>
          <p:cNvCxnSpPr/>
          <p:nvPr/>
        </p:nvCxnSpPr>
        <p:spPr>
          <a:xfrm flipH="1" flipV="1">
            <a:off x="7167891" y="5155973"/>
            <a:ext cx="610416" cy="619987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247"/>
          <p:cNvCxnSpPr/>
          <p:nvPr/>
        </p:nvCxnSpPr>
        <p:spPr>
          <a:xfrm flipH="1" flipV="1">
            <a:off x="7121428" y="4030980"/>
            <a:ext cx="649259" cy="7621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236"/>
          <p:cNvCxnSpPr/>
          <p:nvPr/>
        </p:nvCxnSpPr>
        <p:spPr>
          <a:xfrm>
            <a:off x="4424576" y="2207033"/>
            <a:ext cx="610416" cy="619987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238"/>
          <p:cNvCxnSpPr/>
          <p:nvPr/>
        </p:nvCxnSpPr>
        <p:spPr>
          <a:xfrm flipV="1">
            <a:off x="4424576" y="5155973"/>
            <a:ext cx="610416" cy="619987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239"/>
          <p:cNvCxnSpPr/>
          <p:nvPr/>
        </p:nvCxnSpPr>
        <p:spPr>
          <a:xfrm flipV="1">
            <a:off x="4432196" y="4030980"/>
            <a:ext cx="649259" cy="7621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그룹 104"/>
          <p:cNvGrpSpPr/>
          <p:nvPr/>
        </p:nvGrpSpPr>
        <p:grpSpPr>
          <a:xfrm>
            <a:off x="4394404" y="2933700"/>
            <a:ext cx="3326992" cy="2117324"/>
            <a:chOff x="4844776" y="4107178"/>
            <a:chExt cx="3896560" cy="2479802"/>
          </a:xfrm>
        </p:grpSpPr>
        <p:grpSp>
          <p:nvGrpSpPr>
            <p:cNvPr id="117" name="그룹 105"/>
            <p:cNvGrpSpPr/>
            <p:nvPr/>
          </p:nvGrpSpPr>
          <p:grpSpPr>
            <a:xfrm>
              <a:off x="6393926" y="4107178"/>
              <a:ext cx="2347410" cy="2202142"/>
              <a:chOff x="6393926" y="4107178"/>
              <a:chExt cx="2347410" cy="2202142"/>
            </a:xfrm>
          </p:grpSpPr>
          <p:grpSp>
            <p:nvGrpSpPr>
              <p:cNvPr id="129" name="그룹 124"/>
              <p:cNvGrpSpPr/>
              <p:nvPr/>
            </p:nvGrpSpPr>
            <p:grpSpPr>
              <a:xfrm rot="202215">
                <a:off x="6393926" y="5884066"/>
                <a:ext cx="2347410" cy="405637"/>
                <a:chOff x="430559" y="5924448"/>
                <a:chExt cx="3682777" cy="569085"/>
              </a:xfrm>
            </p:grpSpPr>
            <p:pic>
              <p:nvPicPr>
                <p:cNvPr id="131" name="그림 126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430559" y="5946120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132" name="그림 127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901025" y="5924448"/>
                  <a:ext cx="1715751" cy="482544"/>
                </a:xfrm>
                <a:prstGeom prst="rect">
                  <a:avLst/>
                </a:prstGeom>
              </p:spPr>
            </p:pic>
          </p:grpSp>
          <p:pic>
            <p:nvPicPr>
              <p:cNvPr id="130" name="그림 12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51" r="17651"/>
              <a:stretch/>
            </p:blipFill>
            <p:spPr>
              <a:xfrm>
                <a:off x="6856038" y="4107178"/>
                <a:ext cx="1424726" cy="2202142"/>
              </a:xfrm>
              <a:prstGeom prst="rect">
                <a:avLst/>
              </a:prstGeom>
            </p:spPr>
          </p:pic>
        </p:grpSp>
        <p:grpSp>
          <p:nvGrpSpPr>
            <p:cNvPr id="118" name="그룹 106"/>
            <p:cNvGrpSpPr/>
            <p:nvPr/>
          </p:nvGrpSpPr>
          <p:grpSpPr>
            <a:xfrm>
              <a:off x="5440707" y="4691847"/>
              <a:ext cx="1845784" cy="1421096"/>
              <a:chOff x="5257800" y="4765095"/>
              <a:chExt cx="1845784" cy="1421096"/>
            </a:xfrm>
          </p:grpSpPr>
          <p:grpSp>
            <p:nvGrpSpPr>
              <p:cNvPr id="125" name="그룹 120"/>
              <p:cNvGrpSpPr/>
              <p:nvPr/>
            </p:nvGrpSpPr>
            <p:grpSpPr>
              <a:xfrm>
                <a:off x="5257800" y="5809175"/>
                <a:ext cx="1845784" cy="377016"/>
                <a:chOff x="430559" y="5928950"/>
                <a:chExt cx="3682777" cy="564583"/>
              </a:xfrm>
            </p:grpSpPr>
            <p:pic>
              <p:nvPicPr>
                <p:cNvPr id="127" name="그림 122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430559" y="5946120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128" name="그림 123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67452" y="5928950"/>
                  <a:ext cx="1715751" cy="525679"/>
                </a:xfrm>
                <a:prstGeom prst="rect">
                  <a:avLst/>
                </a:prstGeom>
              </p:spPr>
            </p:pic>
          </p:grpSp>
          <p:pic>
            <p:nvPicPr>
              <p:cNvPr id="126" name="그림 12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9113" y="4765095"/>
                <a:ext cx="1388223" cy="1388223"/>
              </a:xfrm>
              <a:prstGeom prst="rect">
                <a:avLst/>
              </a:prstGeom>
            </p:spPr>
          </p:pic>
        </p:grpSp>
        <p:grpSp>
          <p:nvGrpSpPr>
            <p:cNvPr id="119" name="그룹 107"/>
            <p:cNvGrpSpPr/>
            <p:nvPr/>
          </p:nvGrpSpPr>
          <p:grpSpPr>
            <a:xfrm>
              <a:off x="5957296" y="5513567"/>
              <a:ext cx="1854389" cy="1073413"/>
              <a:chOff x="5957296" y="5513567"/>
              <a:chExt cx="1854389" cy="1073413"/>
            </a:xfrm>
          </p:grpSpPr>
          <p:pic>
            <p:nvPicPr>
              <p:cNvPr id="123" name="그림 11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39072">
                <a:off x="5957296" y="6247326"/>
                <a:ext cx="1854389" cy="339654"/>
              </a:xfrm>
              <a:prstGeom prst="rect">
                <a:avLst/>
              </a:prstGeom>
            </p:spPr>
          </p:pic>
          <p:pic>
            <p:nvPicPr>
              <p:cNvPr id="124" name="Picture 2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200" b="98100" l="18700" r="884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285" t="5324" r="21920" b="4584"/>
              <a:stretch/>
            </p:blipFill>
            <p:spPr bwMode="auto">
              <a:xfrm>
                <a:off x="6422616" y="5513567"/>
                <a:ext cx="1028517" cy="1050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" name="그룹 108"/>
            <p:cNvGrpSpPr/>
            <p:nvPr/>
          </p:nvGrpSpPr>
          <p:grpSpPr>
            <a:xfrm>
              <a:off x="4844776" y="5368322"/>
              <a:ext cx="1854389" cy="1098297"/>
              <a:chOff x="4760956" y="5307362"/>
              <a:chExt cx="1854389" cy="1098297"/>
            </a:xfrm>
          </p:grpSpPr>
          <p:pic>
            <p:nvPicPr>
              <p:cNvPr id="121" name="그림 113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39072">
                <a:off x="4760956" y="6033966"/>
                <a:ext cx="1854389" cy="339654"/>
              </a:xfrm>
              <a:prstGeom prst="rect">
                <a:avLst/>
              </a:prstGeom>
            </p:spPr>
          </p:pic>
          <p:pic>
            <p:nvPicPr>
              <p:cNvPr id="122" name="그림 117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6239" y="5307362"/>
                <a:ext cx="1098297" cy="1098297"/>
              </a:xfrm>
              <a:prstGeom prst="rect">
                <a:avLst/>
              </a:prstGeom>
            </p:spPr>
          </p:pic>
        </p:grpSp>
      </p:grpSp>
      <p:sp>
        <p:nvSpPr>
          <p:cNvPr id="134" name="TextBox 133"/>
          <p:cNvSpPr txBox="1"/>
          <p:nvPr/>
        </p:nvSpPr>
        <p:spPr>
          <a:xfrm>
            <a:off x="4841683" y="2210496"/>
            <a:ext cx="2554354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Venkovní Jednotky</a:t>
            </a:r>
          </a:p>
          <a:p>
            <a:pPr algn="ctr"/>
            <a:r>
              <a:rPr lang="cs-CZ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Split / Mono</a:t>
            </a:r>
            <a:endParaRPr lang="en-US" altLang="ko-KR" sz="2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amsungOne 800" pitchFamily="34" charset="0"/>
              <a:cs typeface="Arial" panose="020B0604020202020204" pitchFamily="34" charset="0"/>
            </a:endParaRP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68897" y="6581736"/>
            <a:ext cx="1915352" cy="276264"/>
          </a:xfrm>
          <a:prstGeom prst="rect">
            <a:avLst/>
          </a:prstGeom>
        </p:spPr>
      </p:pic>
      <p:sp>
        <p:nvSpPr>
          <p:cNvPr id="136" name="Text Box 9"/>
          <p:cNvSpPr txBox="1">
            <a:spLocks noChangeArrowheads="1"/>
          </p:cNvSpPr>
          <p:nvPr/>
        </p:nvSpPr>
        <p:spPr bwMode="auto">
          <a:xfrm>
            <a:off x="1084134" y="20281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85427" y="94204"/>
            <a:ext cx="1165115" cy="74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32522" y="3479200"/>
            <a:ext cx="1698161" cy="10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4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4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4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그룹 248"/>
          <p:cNvGrpSpPr/>
          <p:nvPr/>
        </p:nvGrpSpPr>
        <p:grpSpPr>
          <a:xfrm>
            <a:off x="5166781" y="2564904"/>
            <a:ext cx="2056557" cy="3237781"/>
            <a:chOff x="993613" y="1799771"/>
            <a:chExt cx="2755427" cy="4338061"/>
          </a:xfrm>
        </p:grpSpPr>
        <p:grpSp>
          <p:nvGrpSpPr>
            <p:cNvPr id="257" name="그룹 249"/>
            <p:cNvGrpSpPr/>
            <p:nvPr/>
          </p:nvGrpSpPr>
          <p:grpSpPr>
            <a:xfrm rot="21390085">
              <a:off x="993613" y="5341733"/>
              <a:ext cx="2755427" cy="796099"/>
              <a:chOff x="9681944" y="5837387"/>
              <a:chExt cx="2288232" cy="594181"/>
            </a:xfrm>
          </p:grpSpPr>
          <p:grpSp>
            <p:nvGrpSpPr>
              <p:cNvPr id="259" name="그룹 251"/>
              <p:cNvGrpSpPr/>
              <p:nvPr/>
            </p:nvGrpSpPr>
            <p:grpSpPr>
              <a:xfrm>
                <a:off x="9777759" y="5837387"/>
                <a:ext cx="2192417" cy="441781"/>
                <a:chOff x="8674036" y="5790224"/>
                <a:chExt cx="3455989" cy="536849"/>
              </a:xfrm>
            </p:grpSpPr>
            <p:pic>
              <p:nvPicPr>
                <p:cNvPr id="263" name="그림 25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8674036" y="5865642"/>
                  <a:ext cx="3455989" cy="461431"/>
                </a:xfrm>
                <a:prstGeom prst="rect">
                  <a:avLst/>
                </a:prstGeom>
              </p:spPr>
            </p:pic>
            <p:pic>
              <p:nvPicPr>
                <p:cNvPr id="264" name="그림 256"/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963130" y="5790224"/>
                  <a:ext cx="1610094" cy="406751"/>
                </a:xfrm>
                <a:prstGeom prst="rect">
                  <a:avLst/>
                </a:prstGeom>
              </p:spPr>
            </p:pic>
          </p:grpSp>
          <p:grpSp>
            <p:nvGrpSpPr>
              <p:cNvPr id="260" name="그룹 252"/>
              <p:cNvGrpSpPr/>
              <p:nvPr/>
            </p:nvGrpSpPr>
            <p:grpSpPr>
              <a:xfrm>
                <a:off x="9681944" y="5989787"/>
                <a:ext cx="2192417" cy="441781"/>
                <a:chOff x="8674036" y="5790224"/>
                <a:chExt cx="3455989" cy="536849"/>
              </a:xfrm>
            </p:grpSpPr>
            <p:pic>
              <p:nvPicPr>
                <p:cNvPr id="261" name="그림 25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8674036" y="5865642"/>
                  <a:ext cx="3455989" cy="461431"/>
                </a:xfrm>
                <a:prstGeom prst="rect">
                  <a:avLst/>
                </a:prstGeom>
              </p:spPr>
            </p:pic>
            <p:pic>
              <p:nvPicPr>
                <p:cNvPr id="262" name="그림 254"/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963130" y="5790224"/>
                  <a:ext cx="1610094" cy="40675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8" name="그림 2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857" y="1799771"/>
              <a:ext cx="1736606" cy="4207300"/>
            </a:xfrm>
            <a:prstGeom prst="rect">
              <a:avLst/>
            </a:prstGeom>
          </p:spPr>
        </p:pic>
      </p:grpSp>
      <p:sp>
        <p:nvSpPr>
          <p:cNvPr id="266" name="TextBox 265"/>
          <p:cNvSpPr txBox="1"/>
          <p:nvPr/>
        </p:nvSpPr>
        <p:spPr>
          <a:xfrm>
            <a:off x="4590324" y="695376"/>
            <a:ext cx="3059384" cy="166199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Hydro </a:t>
            </a:r>
            <a:r>
              <a:rPr lang="en-US" altLang="ko-KR" sz="2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jednotka</a:t>
            </a:r>
            <a:endParaRPr lang="en-US" altLang="ko-KR" sz="2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amsungOne 800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2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 s </a:t>
            </a:r>
            <a:r>
              <a:rPr lang="en-US" altLang="ko-KR" sz="2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integrovaným</a:t>
            </a:r>
            <a:endParaRPr lang="en-US" altLang="ko-KR" sz="2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amsungOne 800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2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 </a:t>
            </a:r>
            <a:r>
              <a:rPr lang="en-US" altLang="ko-KR" sz="22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zásobníkem</a:t>
            </a:r>
            <a:endParaRPr lang="cs-CZ" altLang="ko-KR" sz="22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amsungOne 800" pitchFamily="34" charset="0"/>
              <a:cs typeface="Arial" panose="020B0604020202020204" pitchFamily="34" charset="0"/>
            </a:endParaRPr>
          </a:p>
          <a:p>
            <a:pPr algn="ctr"/>
            <a:endParaRPr lang="en-US" altLang="ko-KR" sz="2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SamsungOne 800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ko-KR" sz="1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</a:t>
            </a:r>
            <a:r>
              <a:rPr lang="cs-CZ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SPLIT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, MONO)</a:t>
            </a:r>
          </a:p>
        </p:txBody>
      </p:sp>
      <p:grpSp>
        <p:nvGrpSpPr>
          <p:cNvPr id="267" name="그룹 8"/>
          <p:cNvGrpSpPr/>
          <p:nvPr/>
        </p:nvGrpSpPr>
        <p:grpSpPr>
          <a:xfrm>
            <a:off x="525016" y="1198122"/>
            <a:ext cx="3902204" cy="1758439"/>
            <a:chOff x="525016" y="1198122"/>
            <a:chExt cx="3902204" cy="1758439"/>
          </a:xfrm>
        </p:grpSpPr>
        <p:grpSp>
          <p:nvGrpSpPr>
            <p:cNvPr id="268" name="그룹 3"/>
            <p:cNvGrpSpPr/>
            <p:nvPr/>
          </p:nvGrpSpPr>
          <p:grpSpPr>
            <a:xfrm>
              <a:off x="525016" y="1198122"/>
              <a:ext cx="3902204" cy="1758439"/>
              <a:chOff x="520462" y="1166872"/>
              <a:chExt cx="5098140" cy="1872032"/>
            </a:xfrm>
          </p:grpSpPr>
          <p:sp>
            <p:nvSpPr>
              <p:cNvPr id="283" name="직사각형 49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직사각형 50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rgbClr val="2D7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TextBox 141"/>
              <p:cNvSpPr txBox="1"/>
              <p:nvPr/>
            </p:nvSpPr>
            <p:spPr>
              <a:xfrm>
                <a:off x="520462" y="1166872"/>
                <a:ext cx="630800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01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9" name="TextBox 139"/>
            <p:cNvSpPr txBox="1"/>
            <p:nvPr/>
          </p:nvSpPr>
          <p:spPr>
            <a:xfrm>
              <a:off x="984419" y="1228928"/>
              <a:ext cx="3430316" cy="3539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700" b="1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Hydro </a:t>
              </a:r>
              <a:r>
                <a:rPr lang="en-US" altLang="ko-KR" sz="1700" b="1" dirty="0" err="1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jed</a:t>
              </a:r>
              <a:r>
                <a:rPr lang="cs-CZ" altLang="ko-KR" sz="17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. s </a:t>
              </a:r>
              <a:r>
                <a:rPr lang="en-US" altLang="ko-KR" sz="1700" b="1" dirty="0" err="1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Integ</a:t>
              </a:r>
              <a:r>
                <a:rPr lang="cs-CZ" altLang="ko-KR" sz="17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. </a:t>
              </a:r>
              <a:r>
                <a:rPr lang="en-US" altLang="ko-KR" sz="1700" b="1" dirty="0" err="1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rPr>
                <a:t>zásobníkem</a:t>
              </a:r>
              <a:endParaRPr lang="en-US" altLang="ko-KR" sz="1700" b="1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TextBox 143"/>
            <p:cNvSpPr txBox="1"/>
            <p:nvPr/>
          </p:nvSpPr>
          <p:spPr>
            <a:xfrm>
              <a:off x="1031349" y="1666130"/>
              <a:ext cx="282045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Celkové řešení pro Vytápění </a:t>
              </a:r>
              <a:r>
                <a:rPr lang="en-US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&amp; </a:t>
              </a:r>
              <a:r>
                <a:rPr lang="cs-CZ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TUV</a:t>
              </a:r>
              <a:endParaRPr lang="en-US" altLang="ko-KR" sz="13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amsungOne 6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TextBox 143"/>
            <p:cNvSpPr txBox="1"/>
            <p:nvPr/>
          </p:nvSpPr>
          <p:spPr>
            <a:xfrm>
              <a:off x="1177678" y="2654811"/>
              <a:ext cx="26035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altLang="ko-KR" sz="11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SamsungOne 600" pitchFamily="34" charset="0"/>
                  <a:cs typeface="Arial" panose="020B0604020202020204" pitchFamily="34" charset="0"/>
                </a:rPr>
                <a:t>2 </a:t>
              </a:r>
              <a:r>
                <a:rPr lang="nl-NL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SamsungOne 600" pitchFamily="34" charset="0"/>
                  <a:cs typeface="Arial" panose="020B0604020202020204" pitchFamily="34" charset="0"/>
                </a:rPr>
                <a:t>Typ</a:t>
              </a:r>
              <a:r>
                <a:rPr lang="cs-CZ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SamsungOne 600" pitchFamily="34" charset="0"/>
                  <a:cs typeface="Arial" panose="020B0604020202020204" pitchFamily="34" charset="0"/>
                </a:rPr>
                <a:t>y objemu vody</a:t>
              </a:r>
              <a:r>
                <a:rPr lang="nl-NL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SamsungOne 600" pitchFamily="34" charset="0"/>
                  <a:cs typeface="Arial" panose="020B0604020202020204" pitchFamily="34" charset="0"/>
                </a:rPr>
                <a:t>: </a:t>
              </a:r>
              <a:r>
                <a:rPr lang="nl-NL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 Black" panose="020B0A04020102020204" pitchFamily="34" charset="0"/>
                  <a:ea typeface="SamsungOne 800" panose="020B0903030303020204" pitchFamily="34" charset="0"/>
                  <a:cs typeface="Arial" panose="020B0604020202020204" pitchFamily="34" charset="0"/>
                </a:rPr>
                <a:t>200</a:t>
              </a:r>
              <a:r>
                <a:rPr lang="cs-CZ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 Black" panose="020B0A04020102020204" pitchFamily="34" charset="0"/>
                  <a:ea typeface="SamsungOne 800" panose="020B0903030303020204" pitchFamily="34" charset="0"/>
                  <a:cs typeface="Arial" panose="020B0604020202020204" pitchFamily="34" charset="0"/>
                </a:rPr>
                <a:t> </a:t>
              </a:r>
              <a:r>
                <a:rPr lang="nl-NL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 Black" panose="020B0A04020102020204" pitchFamily="34" charset="0"/>
                  <a:ea typeface="SamsungOne 800" panose="020B0903030303020204" pitchFamily="34" charset="0"/>
                  <a:cs typeface="Arial" panose="020B0604020202020204" pitchFamily="34" charset="0"/>
                </a:rPr>
                <a:t>/ 260L</a:t>
              </a:r>
              <a:endParaRPr lang="nl-NL" altLang="ko-KR" sz="1100" dirty="0">
                <a:ln>
                  <a:solidFill>
                    <a:srgbClr val="5B9BD5">
                      <a:alpha val="0"/>
                    </a:srgbClr>
                  </a:solidFill>
                </a:ln>
                <a:latin typeface="Arial Black" panose="020B0A04020102020204" pitchFamily="34" charset="0"/>
                <a:ea typeface="SamsungOne 800" panose="020B09030303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110"/>
            <p:cNvSpPr>
              <a:spLocks noChangeArrowheads="1"/>
            </p:cNvSpPr>
            <p:nvPr/>
          </p:nvSpPr>
          <p:spPr bwMode="auto">
            <a:xfrm>
              <a:off x="907578" y="2044828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tx2"/>
                  </a:solidFill>
                  <a:latin typeface="Arial" panose="020B0604020202020204" pitchFamily="34" charset="0"/>
                  <a:ea typeface="SamsungOne 800" panose="020B0903030303020204" pitchFamily="34" charset="0"/>
                  <a:cs typeface="Arial" panose="020B0604020202020204" pitchFamily="34" charset="0"/>
                  <a:sym typeface="Wingdings" pitchFamily="2" charset="2"/>
                </a:rPr>
                <a:t>Hydro</a:t>
              </a:r>
            </a:p>
            <a:p>
              <a:pPr algn="ctr"/>
              <a:r>
                <a:rPr lang="cs-CZ" altLang="ko-KR" sz="12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tx2"/>
                  </a:solidFill>
                  <a:latin typeface="Arial" panose="020B0604020202020204" pitchFamily="34" charset="0"/>
                  <a:ea typeface="SamsungOne 800" panose="020B0903030303020204" pitchFamily="34" charset="0"/>
                  <a:cs typeface="Arial" panose="020B0604020202020204" pitchFamily="34" charset="0"/>
                  <a:sym typeface="Wingdings" pitchFamily="2" charset="2"/>
                </a:rPr>
                <a:t>jednotka</a:t>
              </a:r>
              <a:endParaRPr lang="en-US" altLang="ko-KR" sz="12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ea typeface="SamsungOne 800" panose="020B0903030303020204" pitchFamily="34" charset="0"/>
                <a:cs typeface="Arial" panose="020B0604020202020204" pitchFamily="34" charset="0"/>
                <a:sym typeface="Wingdings" pitchFamily="2" charset="2"/>
              </a:endParaRPr>
            </a:p>
          </p:txBody>
        </p:sp>
        <p:sp>
          <p:nvSpPr>
            <p:cNvPr id="273" name="Rectangle 110"/>
            <p:cNvSpPr>
              <a:spLocks noChangeArrowheads="1"/>
            </p:cNvSpPr>
            <p:nvPr/>
          </p:nvSpPr>
          <p:spPr bwMode="auto">
            <a:xfrm>
              <a:off x="2708342" y="2044828"/>
              <a:ext cx="8595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altLang="ko-KR" sz="12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tx2"/>
                  </a:solidFill>
                  <a:latin typeface="Arial" panose="020B0604020202020204" pitchFamily="34" charset="0"/>
                  <a:ea typeface="SamsungOne 800" panose="020B0903030303020204" pitchFamily="34" charset="0"/>
                  <a:cs typeface="Arial" panose="020B0604020202020204" pitchFamily="34" charset="0"/>
                  <a:sym typeface="Wingdings" pitchFamily="2" charset="2"/>
                </a:rPr>
                <a:t>Zásobník </a:t>
              </a:r>
              <a:endParaRPr lang="en-US" altLang="ko-KR" sz="12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ea typeface="SamsungOne 800" panose="020B0903030303020204" pitchFamily="34" charset="0"/>
                <a:cs typeface="Arial" panose="020B0604020202020204" pitchFamily="34" charset="0"/>
                <a:sym typeface="Wingdings" pitchFamily="2" charset="2"/>
              </a:endParaRPr>
            </a:p>
            <a:p>
              <a:pPr algn="ctr"/>
              <a:r>
                <a:rPr lang="en-US" altLang="ko-KR" sz="12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tx2"/>
                  </a:solidFill>
                  <a:latin typeface="Arial" panose="020B0604020202020204" pitchFamily="34" charset="0"/>
                  <a:ea typeface="SamsungOne 800" panose="020B0903030303020204" pitchFamily="34" charset="0"/>
                  <a:cs typeface="Arial" panose="020B0604020202020204" pitchFamily="34" charset="0"/>
                  <a:sym typeface="Wingdings" pitchFamily="2" charset="2"/>
                </a:rPr>
                <a:t>T</a:t>
              </a:r>
              <a:r>
                <a:rPr lang="cs-CZ" altLang="ko-KR" sz="12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tx2"/>
                  </a:solidFill>
                  <a:latin typeface="Arial" panose="020B0604020202020204" pitchFamily="34" charset="0"/>
                  <a:ea typeface="SamsungOne 800" panose="020B0903030303020204" pitchFamily="34" charset="0"/>
                  <a:cs typeface="Arial" panose="020B0604020202020204" pitchFamily="34" charset="0"/>
                  <a:sym typeface="Wingdings" pitchFamily="2" charset="2"/>
                </a:rPr>
                <a:t>UV</a:t>
              </a:r>
              <a:endParaRPr lang="en-US" altLang="ko-KR" sz="12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ea typeface="SamsungOne 800" panose="020B0903030303020204" pitchFamily="34" charset="0"/>
                <a:cs typeface="Arial" panose="020B0604020202020204" pitchFamily="34" charset="0"/>
                <a:sym typeface="Wingdings" pitchFamily="2" charset="2"/>
              </a:endParaRPr>
            </a:p>
          </p:txBody>
        </p:sp>
        <p:grpSp>
          <p:nvGrpSpPr>
            <p:cNvPr id="274" name="그룹 80"/>
            <p:cNvGrpSpPr/>
            <p:nvPr/>
          </p:nvGrpSpPr>
          <p:grpSpPr>
            <a:xfrm>
              <a:off x="1507377" y="1974667"/>
              <a:ext cx="616466" cy="613413"/>
              <a:chOff x="8407316" y="3684244"/>
              <a:chExt cx="1661949" cy="1653723"/>
            </a:xfrm>
          </p:grpSpPr>
          <p:grpSp>
            <p:nvGrpSpPr>
              <p:cNvPr id="279" name="그룹 81"/>
              <p:cNvGrpSpPr/>
              <p:nvPr/>
            </p:nvGrpSpPr>
            <p:grpSpPr>
              <a:xfrm rot="21294159">
                <a:off x="8407316" y="5010760"/>
                <a:ext cx="1661949" cy="327207"/>
                <a:chOff x="8544254" y="5874138"/>
                <a:chExt cx="3455989" cy="461435"/>
              </a:xfrm>
            </p:grpSpPr>
            <p:pic>
              <p:nvPicPr>
                <p:cNvPr id="281" name="그림 8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8544254" y="5874138"/>
                  <a:ext cx="3455989" cy="461435"/>
                </a:xfrm>
                <a:prstGeom prst="rect">
                  <a:avLst/>
                </a:prstGeom>
              </p:spPr>
            </p:pic>
            <p:pic>
              <p:nvPicPr>
                <p:cNvPr id="282" name="그림 84"/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945368" y="5892191"/>
                  <a:ext cx="1610092" cy="321987"/>
                </a:xfrm>
                <a:prstGeom prst="rect">
                  <a:avLst/>
                </a:prstGeom>
              </p:spPr>
            </p:pic>
          </p:grpSp>
          <p:pic>
            <p:nvPicPr>
              <p:cNvPr id="280" name="그림 82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8668" y="3684244"/>
                <a:ext cx="987782" cy="1554485"/>
              </a:xfrm>
              <a:prstGeom prst="rect">
                <a:avLst/>
              </a:prstGeom>
              <a:effectLst/>
            </p:spPr>
          </p:pic>
        </p:grpSp>
        <p:sp>
          <p:nvSpPr>
            <p:cNvPr id="275" name="십자형 12"/>
            <p:cNvSpPr/>
            <p:nvPr/>
          </p:nvSpPr>
          <p:spPr>
            <a:xfrm>
              <a:off x="2382508" y="2129395"/>
              <a:ext cx="236219" cy="236219"/>
            </a:xfrm>
            <a:prstGeom prst="plus">
              <a:avLst>
                <a:gd name="adj" fmla="val 3996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6" name="그룹 14"/>
            <p:cNvGrpSpPr/>
            <p:nvPr/>
          </p:nvGrpSpPr>
          <p:grpSpPr>
            <a:xfrm>
              <a:off x="3283496" y="1912263"/>
              <a:ext cx="547584" cy="683069"/>
              <a:chOff x="3624416" y="1889403"/>
              <a:chExt cx="547584" cy="683069"/>
            </a:xfrm>
          </p:grpSpPr>
          <p:pic>
            <p:nvPicPr>
              <p:cNvPr id="277" name="그림 8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3875">
                <a:off x="3624416" y="2451102"/>
                <a:ext cx="547584" cy="121370"/>
              </a:xfrm>
              <a:prstGeom prst="rect">
                <a:avLst/>
              </a:prstGeom>
            </p:spPr>
          </p:pic>
          <p:pic>
            <p:nvPicPr>
              <p:cNvPr id="278" name="그림 1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28394" y="1889403"/>
                <a:ext cx="316354" cy="651318"/>
              </a:xfrm>
              <a:prstGeom prst="rect">
                <a:avLst/>
              </a:prstGeom>
            </p:spPr>
          </p:pic>
        </p:grpSp>
      </p:grpSp>
      <p:grpSp>
        <p:nvGrpSpPr>
          <p:cNvPr id="287" name="그룹 11"/>
          <p:cNvGrpSpPr/>
          <p:nvPr/>
        </p:nvGrpSpPr>
        <p:grpSpPr>
          <a:xfrm>
            <a:off x="522611" y="2988822"/>
            <a:ext cx="3904609" cy="1758439"/>
            <a:chOff x="522611" y="2988822"/>
            <a:chExt cx="3904609" cy="1758439"/>
          </a:xfrm>
        </p:grpSpPr>
        <p:grpSp>
          <p:nvGrpSpPr>
            <p:cNvPr id="288" name="그룹 93"/>
            <p:cNvGrpSpPr/>
            <p:nvPr/>
          </p:nvGrpSpPr>
          <p:grpSpPr>
            <a:xfrm>
              <a:off x="522611" y="2988822"/>
              <a:ext cx="3904609" cy="1758439"/>
              <a:chOff x="517320" y="1166872"/>
              <a:chExt cx="5101282" cy="1872032"/>
            </a:xfrm>
          </p:grpSpPr>
          <p:sp>
            <p:nvSpPr>
              <p:cNvPr id="298" name="직사각형 109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직사각형 110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TextBox 141"/>
              <p:cNvSpPr txBox="1"/>
              <p:nvPr/>
            </p:nvSpPr>
            <p:spPr>
              <a:xfrm>
                <a:off x="517320" y="1166872"/>
                <a:ext cx="637083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02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9" name="그림 2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986" y="4004428"/>
              <a:ext cx="689656" cy="736582"/>
            </a:xfrm>
            <a:prstGeom prst="rect">
              <a:avLst/>
            </a:prstGeom>
          </p:spPr>
        </p:pic>
        <p:sp>
          <p:nvSpPr>
            <p:cNvPr id="290" name="TextBox 139"/>
            <p:cNvSpPr txBox="1"/>
            <p:nvPr/>
          </p:nvSpPr>
          <p:spPr>
            <a:xfrm>
              <a:off x="1370690" y="3017397"/>
              <a:ext cx="246734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7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SamsungOne 800" pitchFamily="34" charset="0"/>
                  <a:ea typeface="SamsungOne 800" pitchFamily="34" charset="0"/>
                  <a:cs typeface="JBold"/>
                </a:defRPr>
              </a:lvl1pPr>
            </a:lstStyle>
            <a:p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Jednoduchá instalace</a:t>
              </a:r>
              <a:endParaRPr lang="en-US" altLang="ko-K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TextBox 143"/>
            <p:cNvSpPr txBox="1"/>
            <p:nvPr/>
          </p:nvSpPr>
          <p:spPr>
            <a:xfrm>
              <a:off x="2505026" y="3702963"/>
              <a:ext cx="192219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13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amsungOne 600" pitchFamily="34" charset="0"/>
                  <a:ea typeface="SamsungOne 600" pitchFamily="34" charset="0"/>
                  <a:cs typeface="JBold"/>
                </a:defRPr>
              </a:lvl1pPr>
            </a:lstStyle>
            <a:p>
              <a:pPr algn="l"/>
              <a:r>
                <a:rPr lang="cs-CZ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Jednoduchá 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instalace 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en-US" altLang="ko-K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altLang="ko-KR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Servi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 pomocí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ko-K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SD 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Karty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Mobil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ní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  <p:grpSp>
          <p:nvGrpSpPr>
            <p:cNvPr id="292" name="그룹 31"/>
            <p:cNvGrpSpPr/>
            <p:nvPr/>
          </p:nvGrpSpPr>
          <p:grpSpPr>
            <a:xfrm>
              <a:off x="1264194" y="3604042"/>
              <a:ext cx="630167" cy="1018944"/>
              <a:chOff x="1264194" y="3604042"/>
              <a:chExt cx="630167" cy="1018944"/>
            </a:xfrm>
          </p:grpSpPr>
          <p:pic>
            <p:nvPicPr>
              <p:cNvPr id="296" name="그림 208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4194" y="4541043"/>
                <a:ext cx="630167" cy="81943"/>
              </a:xfrm>
              <a:prstGeom prst="rect">
                <a:avLst/>
              </a:prstGeom>
            </p:spPr>
          </p:pic>
          <p:pic>
            <p:nvPicPr>
              <p:cNvPr id="297" name="그림 18"/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33558" y="3604042"/>
                <a:ext cx="334631" cy="982862"/>
              </a:xfrm>
              <a:prstGeom prst="rect">
                <a:avLst/>
              </a:prstGeom>
            </p:spPr>
          </p:pic>
        </p:grpSp>
        <p:pic>
          <p:nvPicPr>
            <p:cNvPr id="293" name="그림 22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9799" y="3618132"/>
              <a:ext cx="264236" cy="348791"/>
            </a:xfrm>
            <a:prstGeom prst="rect">
              <a:avLst/>
            </a:prstGeom>
          </p:spPr>
        </p:pic>
        <p:pic>
          <p:nvPicPr>
            <p:cNvPr id="294" name="그림 25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84264" flipH="1">
              <a:off x="1684447" y="3686334"/>
              <a:ext cx="370703" cy="274787"/>
            </a:xfrm>
            <a:prstGeom prst="rect">
              <a:avLst/>
            </a:prstGeom>
          </p:spPr>
        </p:pic>
        <p:sp>
          <p:nvSpPr>
            <p:cNvPr id="295" name="자유형 32"/>
            <p:cNvSpPr/>
            <p:nvPr/>
          </p:nvSpPr>
          <p:spPr>
            <a:xfrm>
              <a:off x="859631" y="3988594"/>
              <a:ext cx="740569" cy="700881"/>
            </a:xfrm>
            <a:custGeom>
              <a:avLst/>
              <a:gdLst>
                <a:gd name="connsiteX0" fmla="*/ 21432 w 740569"/>
                <a:gd name="connsiteY0" fmla="*/ 642937 h 695325"/>
                <a:gd name="connsiteX1" fmla="*/ 0 w 740569"/>
                <a:gd name="connsiteY1" fmla="*/ 695325 h 695325"/>
                <a:gd name="connsiteX2" fmla="*/ 450057 w 740569"/>
                <a:gd name="connsiteY2" fmla="*/ 695325 h 695325"/>
                <a:gd name="connsiteX3" fmla="*/ 450057 w 740569"/>
                <a:gd name="connsiteY3" fmla="*/ 0 h 695325"/>
                <a:gd name="connsiteX4" fmla="*/ 740569 w 740569"/>
                <a:gd name="connsiteY4" fmla="*/ 0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569" h="695325">
                  <a:moveTo>
                    <a:pt x="21432" y="642937"/>
                  </a:moveTo>
                  <a:lnTo>
                    <a:pt x="0" y="695325"/>
                  </a:lnTo>
                  <a:lnTo>
                    <a:pt x="450057" y="695325"/>
                  </a:lnTo>
                  <a:lnTo>
                    <a:pt x="450057" y="0"/>
                  </a:lnTo>
                  <a:lnTo>
                    <a:pt x="740569" y="0"/>
                  </a:lnTo>
                </a:path>
              </a:pathLst>
            </a:custGeom>
            <a:noFill/>
            <a:ln>
              <a:solidFill>
                <a:srgbClr val="FF6600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2" name="그룹 17"/>
          <p:cNvGrpSpPr/>
          <p:nvPr/>
        </p:nvGrpSpPr>
        <p:grpSpPr>
          <a:xfrm>
            <a:off x="7763508" y="2924944"/>
            <a:ext cx="4017156" cy="1758439"/>
            <a:chOff x="7755661" y="2988822"/>
            <a:chExt cx="4017156" cy="1758439"/>
          </a:xfrm>
        </p:grpSpPr>
        <p:grpSp>
          <p:nvGrpSpPr>
            <p:cNvPr id="303" name="그룹 154"/>
            <p:cNvGrpSpPr/>
            <p:nvPr/>
          </p:nvGrpSpPr>
          <p:grpSpPr>
            <a:xfrm>
              <a:off x="7755661" y="2988822"/>
              <a:ext cx="3907815" cy="1758439"/>
              <a:chOff x="513131" y="1166872"/>
              <a:chExt cx="5105471" cy="1872032"/>
            </a:xfrm>
          </p:grpSpPr>
          <p:sp>
            <p:nvSpPr>
              <p:cNvPr id="309" name="직사각형 177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직사각형 178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rgbClr val="2D7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TextBox 141"/>
              <p:cNvSpPr txBox="1"/>
              <p:nvPr/>
            </p:nvSpPr>
            <p:spPr>
              <a:xfrm>
                <a:off x="513131" y="1166872"/>
                <a:ext cx="645460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05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4" name="TextBox 139"/>
            <p:cNvSpPr txBox="1"/>
            <p:nvPr/>
          </p:nvSpPr>
          <p:spPr>
            <a:xfrm>
              <a:off x="8214423" y="3017397"/>
              <a:ext cx="3441565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cs-CZ" altLang="ko-KR" b="1" dirty="0"/>
                <a:t>Záložní </a:t>
              </a:r>
              <a:r>
                <a:rPr lang="cs-CZ" altLang="ko-KR" sz="1400" b="1" dirty="0" smtClean="0"/>
                <a:t>ohřívač(</a:t>
              </a:r>
              <a:r>
                <a:rPr lang="en-US" altLang="ko-KR" sz="1400" b="1" dirty="0"/>
                <a:t>Back up Heater</a:t>
              </a:r>
              <a:r>
                <a:rPr lang="cs-CZ" altLang="ko-KR" sz="1400" b="1" dirty="0"/>
                <a:t>)</a:t>
              </a:r>
              <a:endParaRPr lang="en-US" altLang="ko-KR" sz="1400" b="1" dirty="0"/>
            </a:p>
          </p:txBody>
        </p:sp>
        <p:sp>
          <p:nvSpPr>
            <p:cNvPr id="305" name="TextBox 143"/>
            <p:cNvSpPr txBox="1"/>
            <p:nvPr/>
          </p:nvSpPr>
          <p:spPr>
            <a:xfrm>
              <a:off x="8096984" y="3615223"/>
              <a:ext cx="24131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pl-PL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800" panose="020B0903030303020204" pitchFamily="34" charset="0"/>
                  <a:cs typeface="Arial" panose="020B0604020202020204" pitchFamily="34" charset="0"/>
                </a:rPr>
                <a:t>1Ph</a:t>
              </a:r>
              <a:r>
                <a:rPr lang="pl-PL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:</a:t>
              </a:r>
              <a:r>
                <a:rPr lang="en-US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</a:t>
              </a:r>
              <a:r>
                <a:rPr lang="pl-PL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</a:t>
              </a:r>
              <a:r>
                <a:rPr lang="pl-PL" altLang="ko-KR" sz="13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2kW </a:t>
              </a:r>
              <a:r>
                <a:rPr lang="pl-PL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(Standard z výroby)</a:t>
              </a:r>
              <a:endParaRPr lang="pl-PL" altLang="ko-KR" sz="1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    </a:t>
              </a:r>
              <a:r>
                <a:rPr lang="pl-PL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         </a:t>
              </a:r>
              <a:r>
                <a:rPr lang="en-US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</a:t>
              </a:r>
              <a:r>
                <a:rPr lang="pl-PL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4/6kW </a:t>
              </a:r>
              <a:r>
                <a:rPr lang="pl-PL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(Příslušenství)</a:t>
              </a:r>
              <a:endParaRPr lang="pl-PL" altLang="ko-KR" sz="1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143"/>
            <p:cNvSpPr txBox="1"/>
            <p:nvPr/>
          </p:nvSpPr>
          <p:spPr>
            <a:xfrm>
              <a:off x="8096984" y="4136955"/>
              <a:ext cx="24596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pl-PL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800" panose="020B0903030303020204" pitchFamily="34" charset="0"/>
                  <a:cs typeface="Arial" panose="020B0604020202020204" pitchFamily="34" charset="0"/>
                </a:rPr>
                <a:t>3Ph</a:t>
              </a:r>
              <a:r>
                <a:rPr lang="pl-PL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: </a:t>
              </a:r>
              <a:r>
                <a:rPr lang="en-US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</a:t>
              </a:r>
              <a:r>
                <a:rPr lang="pl-PL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6kW </a:t>
              </a:r>
              <a:r>
                <a:rPr lang="pl-PL" altLang="ko-KR" sz="11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((</a:t>
              </a:r>
              <a:r>
                <a:rPr lang="pl-PL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Standard z výroby)</a:t>
              </a:r>
              <a:endParaRPr lang="pl-PL" altLang="ko-KR" sz="1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7" name="그림 2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39011">
              <a:off x="9861069" y="4138005"/>
              <a:ext cx="1911748" cy="186045"/>
            </a:xfrm>
            <a:prstGeom prst="rect">
              <a:avLst/>
            </a:prstGeom>
            <a:noFill/>
          </p:spPr>
        </p:pic>
        <p:pic>
          <p:nvPicPr>
            <p:cNvPr id="308" name="그림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961" y="3778313"/>
              <a:ext cx="1156010" cy="438226"/>
            </a:xfrm>
            <a:prstGeom prst="rect">
              <a:avLst/>
            </a:prstGeom>
            <a:noFill/>
          </p:spPr>
        </p:pic>
      </p:grpSp>
      <p:grpSp>
        <p:nvGrpSpPr>
          <p:cNvPr id="313" name="그룹 16"/>
          <p:cNvGrpSpPr/>
          <p:nvPr/>
        </p:nvGrpSpPr>
        <p:grpSpPr>
          <a:xfrm>
            <a:off x="7778307" y="1182675"/>
            <a:ext cx="3911021" cy="1758439"/>
            <a:chOff x="7752455" y="1198122"/>
            <a:chExt cx="3911021" cy="1758439"/>
          </a:xfrm>
        </p:grpSpPr>
        <p:grpSp>
          <p:nvGrpSpPr>
            <p:cNvPr id="314" name="그룹 134"/>
            <p:cNvGrpSpPr/>
            <p:nvPr/>
          </p:nvGrpSpPr>
          <p:grpSpPr>
            <a:xfrm>
              <a:off x="7752455" y="1198122"/>
              <a:ext cx="3911021" cy="1758439"/>
              <a:chOff x="508943" y="1166872"/>
              <a:chExt cx="5109659" cy="1872032"/>
            </a:xfrm>
          </p:grpSpPr>
          <p:sp>
            <p:nvSpPr>
              <p:cNvPr id="322" name="직사각형 149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직사각형 150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TextBox 141"/>
              <p:cNvSpPr txBox="1"/>
              <p:nvPr/>
            </p:nvSpPr>
            <p:spPr>
              <a:xfrm>
                <a:off x="508943" y="1166872"/>
                <a:ext cx="653837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dirty="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04</a:t>
                </a:r>
                <a:endParaRPr lang="en-US" altLang="ko-KR" sz="21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5" name="TextBox 139"/>
            <p:cNvSpPr txBox="1"/>
            <p:nvPr/>
          </p:nvSpPr>
          <p:spPr>
            <a:xfrm>
              <a:off x="8606145" y="1226697"/>
              <a:ext cx="246894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7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SamsungOne 800" pitchFamily="34" charset="0"/>
                  <a:ea typeface="SamsungOne 800" pitchFamily="34" charset="0"/>
                  <a:cs typeface="JBold"/>
                </a:defRPr>
              </a:lvl1pPr>
            </a:lstStyle>
            <a:p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Nový dálkový ovladač</a:t>
              </a:r>
              <a:endParaRPr lang="en-US" altLang="ko-K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143"/>
            <p:cNvSpPr txBox="1"/>
            <p:nvPr/>
          </p:nvSpPr>
          <p:spPr>
            <a:xfrm>
              <a:off x="8178073" y="1621180"/>
              <a:ext cx="307533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3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amsungOne 600" pitchFamily="34" charset="0"/>
                  <a:ea typeface="SamsungOne 600" pitchFamily="34" charset="0"/>
                  <a:cs typeface="JBold"/>
                </a:defRPr>
              </a:lvl1pPr>
            </a:lstStyle>
            <a:p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Barevný 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Display</a:t>
              </a:r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Více jazykových verzí</a:t>
              </a:r>
              <a:endParaRPr lang="en-US" altLang="ko-K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7" name="그룹 216"/>
            <p:cNvGrpSpPr/>
            <p:nvPr/>
          </p:nvGrpSpPr>
          <p:grpSpPr>
            <a:xfrm>
              <a:off x="9595445" y="2263140"/>
              <a:ext cx="225040" cy="238760"/>
              <a:chOff x="5925832" y="4381500"/>
              <a:chExt cx="476068" cy="582488"/>
            </a:xfrm>
            <a:solidFill>
              <a:schemeClr val="accent5"/>
            </a:solidFill>
          </p:grpSpPr>
          <p:sp>
            <p:nvSpPr>
              <p:cNvPr id="320" name="이등변 삼각형 217"/>
              <p:cNvSpPr/>
              <p:nvPr/>
            </p:nvSpPr>
            <p:spPr>
              <a:xfrm rot="5400000">
                <a:off x="5990732" y="4552820"/>
                <a:ext cx="582488" cy="239848"/>
              </a:xfrm>
              <a:prstGeom prst="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이등변 삼각형 218"/>
              <p:cNvSpPr/>
              <p:nvPr/>
            </p:nvSpPr>
            <p:spPr>
              <a:xfrm rot="5400000">
                <a:off x="5754512" y="4552820"/>
                <a:ext cx="582488" cy="239848"/>
              </a:xfrm>
              <a:prstGeom prst="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8" name="그림 34"/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5647" y="2068828"/>
              <a:ext cx="682854" cy="688189"/>
            </a:xfrm>
            <a:prstGeom prst="rect">
              <a:avLst/>
            </a:prstGeom>
            <a:effectLst>
              <a:outerShdw blurRad="38100" dist="25400" dir="2700000" algn="tl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319" name="Picture 9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3496" y="2052463"/>
              <a:ext cx="690687" cy="69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6" name="그룹 19"/>
          <p:cNvGrpSpPr/>
          <p:nvPr/>
        </p:nvGrpSpPr>
        <p:grpSpPr>
          <a:xfrm>
            <a:off x="7754058" y="4779522"/>
            <a:ext cx="3930296" cy="1758439"/>
            <a:chOff x="7754058" y="4779522"/>
            <a:chExt cx="3930296" cy="1758439"/>
          </a:xfrm>
        </p:grpSpPr>
        <p:grpSp>
          <p:nvGrpSpPr>
            <p:cNvPr id="327" name="그룹 188"/>
            <p:cNvGrpSpPr/>
            <p:nvPr/>
          </p:nvGrpSpPr>
          <p:grpSpPr>
            <a:xfrm>
              <a:off x="7754058" y="4779522"/>
              <a:ext cx="3909418" cy="1758439"/>
              <a:chOff x="511037" y="1166872"/>
              <a:chExt cx="5107565" cy="1872032"/>
            </a:xfrm>
          </p:grpSpPr>
          <p:sp>
            <p:nvSpPr>
              <p:cNvPr id="335" name="직사각형 203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직사각형 204"/>
              <p:cNvSpPr/>
              <p:nvPr/>
            </p:nvSpPr>
            <p:spPr>
              <a:xfrm>
                <a:off x="546133" y="1193433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TextBox 141"/>
              <p:cNvSpPr txBox="1"/>
              <p:nvPr/>
            </p:nvSpPr>
            <p:spPr>
              <a:xfrm>
                <a:off x="511037" y="1166872"/>
                <a:ext cx="649648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06</a:t>
                </a:r>
                <a:endParaRPr lang="en-US" altLang="ko-KR" sz="21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8" name="TextBox 139"/>
            <p:cNvSpPr txBox="1"/>
            <p:nvPr/>
          </p:nvSpPr>
          <p:spPr>
            <a:xfrm>
              <a:off x="8449849" y="4808097"/>
              <a:ext cx="278153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7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SamsungOne 800" pitchFamily="34" charset="0"/>
                  <a:ea typeface="SamsungOne 800" pitchFamily="34" charset="0"/>
                  <a:cs typeface="JBold"/>
                </a:defRPr>
              </a:lvl1pPr>
            </a:lstStyle>
            <a:p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mart </a:t>
              </a:r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rid</a:t>
              </a:r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Fotovoltaika</a:t>
              </a:r>
              <a:endParaRPr lang="en-US" altLang="ko-K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TextBox 143"/>
            <p:cNvSpPr txBox="1"/>
            <p:nvPr/>
          </p:nvSpPr>
          <p:spPr>
            <a:xfrm>
              <a:off x="7998730" y="5235158"/>
              <a:ext cx="3685624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altLang="ko-KR" sz="1000" baseline="300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 </a:t>
              </a:r>
              <a:r>
                <a:rPr lang="en-US" altLang="ko-KR" sz="1300" baseline="300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300" b="1" baseline="300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*</a:t>
              </a:r>
              <a:r>
                <a:rPr lang="en-US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800" panose="020B0903030303020204" pitchFamily="34" charset="0"/>
                  <a:cs typeface="Arial" panose="020B0604020202020204" pitchFamily="34" charset="0"/>
                </a:rPr>
                <a:t>SG</a:t>
              </a:r>
              <a:r>
                <a:rPr lang="en-US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: </a:t>
              </a:r>
              <a:r>
                <a:rPr lang="cs-CZ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Provozováno pomocí </a:t>
              </a:r>
              <a:r>
                <a:rPr lang="en-US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4 </a:t>
              </a:r>
              <a:r>
                <a:rPr lang="cs-CZ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vstupních </a:t>
              </a:r>
              <a:r>
                <a:rPr lang="en-US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sign</a:t>
              </a:r>
              <a:r>
                <a:rPr lang="cs-CZ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á</a:t>
              </a:r>
              <a:r>
                <a:rPr lang="en-US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l</a:t>
              </a:r>
              <a:r>
                <a:rPr lang="cs-CZ" altLang="ko-KR" sz="13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ů</a:t>
              </a:r>
              <a:endParaRPr lang="en-US" altLang="ko-KR" sz="13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amsungOne 600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ko-KR" sz="1300" b="1" baseline="300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**</a:t>
              </a:r>
              <a:r>
                <a:rPr lang="en-US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800" panose="020B0903030303020204" pitchFamily="34" charset="0"/>
                  <a:cs typeface="Arial" panose="020B0604020202020204" pitchFamily="34" charset="0"/>
                </a:rPr>
                <a:t>PV</a:t>
              </a:r>
              <a:r>
                <a:rPr lang="en-US" altLang="ko-KR" sz="1300" b="1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: </a:t>
              </a:r>
              <a:r>
                <a:rPr lang="en-US" altLang="ko-KR" sz="1300" dirty="0" err="1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Energ</a:t>
              </a:r>
              <a:r>
                <a:rPr lang="cs-CZ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etická úspora se </a:t>
              </a:r>
              <a:r>
                <a:rPr lang="cs-CZ" altLang="ko-KR" sz="1300" dirty="0" err="1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solarní</a:t>
              </a:r>
              <a:r>
                <a:rPr lang="cs-CZ" altLang="ko-KR" sz="13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rPr>
                <a:t> energií</a:t>
              </a:r>
              <a:endParaRPr lang="en-US" altLang="ko-KR" sz="13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amsungOne 6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10153654" y="6309900"/>
              <a:ext cx="15023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*Smart Grid / **Photovoltaic</a:t>
              </a:r>
              <a:endPara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331" name="그림 86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5146" y="5965935"/>
              <a:ext cx="1183341" cy="290444"/>
            </a:xfrm>
            <a:prstGeom prst="rect">
              <a:avLst/>
            </a:prstGeom>
          </p:spPr>
        </p:pic>
        <p:grpSp>
          <p:nvGrpSpPr>
            <p:cNvPr id="332" name="그룹 90"/>
            <p:cNvGrpSpPr/>
            <p:nvPr/>
          </p:nvGrpSpPr>
          <p:grpSpPr>
            <a:xfrm>
              <a:off x="9822030" y="5852635"/>
              <a:ext cx="1403400" cy="426549"/>
              <a:chOff x="10121305" y="5860255"/>
              <a:chExt cx="1403400" cy="426549"/>
            </a:xfrm>
          </p:grpSpPr>
          <p:pic>
            <p:nvPicPr>
              <p:cNvPr id="333" name="Picture 25" descr="0303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44804"/>
              <a:stretch/>
            </p:blipFill>
            <p:spPr bwMode="auto">
              <a:xfrm>
                <a:off x="10121305" y="5860255"/>
                <a:ext cx="440398" cy="426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그림 89"/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16580" y="6060513"/>
                <a:ext cx="908125" cy="155387"/>
              </a:xfrm>
              <a:prstGeom prst="rect">
                <a:avLst/>
              </a:prstGeom>
            </p:spPr>
          </p:pic>
        </p:grpSp>
      </p:grpSp>
      <p:cxnSp>
        <p:nvCxnSpPr>
          <p:cNvPr id="339" name="직선 연결선 236"/>
          <p:cNvCxnSpPr/>
          <p:nvPr/>
        </p:nvCxnSpPr>
        <p:spPr>
          <a:xfrm>
            <a:off x="4424576" y="2207033"/>
            <a:ext cx="610416" cy="619987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직선 연결선 238"/>
          <p:cNvCxnSpPr/>
          <p:nvPr/>
        </p:nvCxnSpPr>
        <p:spPr>
          <a:xfrm flipV="1">
            <a:off x="4424576" y="5155973"/>
            <a:ext cx="610416" cy="619987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직선 연결선 239"/>
          <p:cNvCxnSpPr/>
          <p:nvPr/>
        </p:nvCxnSpPr>
        <p:spPr>
          <a:xfrm flipV="1">
            <a:off x="4432196" y="4030980"/>
            <a:ext cx="649259" cy="7621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직선 연결선 245"/>
          <p:cNvCxnSpPr/>
          <p:nvPr/>
        </p:nvCxnSpPr>
        <p:spPr>
          <a:xfrm flipH="1">
            <a:off x="7167891" y="2207033"/>
            <a:ext cx="610416" cy="619987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직선 연결선 246"/>
          <p:cNvCxnSpPr/>
          <p:nvPr/>
        </p:nvCxnSpPr>
        <p:spPr>
          <a:xfrm flipH="1" flipV="1">
            <a:off x="7167891" y="5155973"/>
            <a:ext cx="610416" cy="619987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직선 연결선 247"/>
          <p:cNvCxnSpPr/>
          <p:nvPr/>
        </p:nvCxnSpPr>
        <p:spPr>
          <a:xfrm flipH="1" flipV="1">
            <a:off x="7121428" y="4030980"/>
            <a:ext cx="649259" cy="7621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tx1"/>
                </a:gs>
              </a:gsLst>
              <a:lin ang="0" scaled="0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5" name="그룹 15"/>
          <p:cNvGrpSpPr/>
          <p:nvPr/>
        </p:nvGrpSpPr>
        <p:grpSpPr>
          <a:xfrm>
            <a:off x="518604" y="4763521"/>
            <a:ext cx="3908616" cy="1774439"/>
            <a:chOff x="518604" y="4763521"/>
            <a:chExt cx="3908616" cy="1774439"/>
          </a:xfrm>
        </p:grpSpPr>
        <p:grpSp>
          <p:nvGrpSpPr>
            <p:cNvPr id="346" name="그룹 114"/>
            <p:cNvGrpSpPr/>
            <p:nvPr/>
          </p:nvGrpSpPr>
          <p:grpSpPr>
            <a:xfrm>
              <a:off x="518604" y="4763521"/>
              <a:ext cx="3908616" cy="1774439"/>
              <a:chOff x="512085" y="1149838"/>
              <a:chExt cx="5106517" cy="1889066"/>
            </a:xfrm>
          </p:grpSpPr>
          <p:sp>
            <p:nvSpPr>
              <p:cNvPr id="367" name="직사각형 129"/>
              <p:cNvSpPr/>
              <p:nvPr/>
            </p:nvSpPr>
            <p:spPr>
              <a:xfrm>
                <a:off x="546132" y="1193432"/>
                <a:ext cx="5072470" cy="1845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직사각형 130"/>
              <p:cNvSpPr/>
              <p:nvPr/>
            </p:nvSpPr>
            <p:spPr>
              <a:xfrm>
                <a:off x="546133" y="1176399"/>
                <a:ext cx="5072469" cy="3880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평행 사변형 6"/>
              <p:cNvSpPr/>
              <p:nvPr/>
            </p:nvSpPr>
            <p:spPr>
              <a:xfrm>
                <a:off x="539870" y="1187786"/>
                <a:ext cx="718077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718078" h="393700">
                    <a:moveTo>
                      <a:pt x="0" y="0"/>
                    </a:moveTo>
                    <a:lnTo>
                      <a:pt x="288475" y="0"/>
                    </a:lnTo>
                    <a:lnTo>
                      <a:pt x="400578" y="0"/>
                    </a:lnTo>
                    <a:lnTo>
                      <a:pt x="718078" y="0"/>
                    </a:lnTo>
                    <a:lnTo>
                      <a:pt x="512681" y="393700"/>
                    </a:lnTo>
                    <a:lnTo>
                      <a:pt x="83078" y="393700"/>
                    </a:lnTo>
                    <a:lnTo>
                      <a:pt x="83079" y="393699"/>
                    </a:lnTo>
                    <a:lnTo>
                      <a:pt x="0" y="39369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TextBox 141"/>
              <p:cNvSpPr txBox="1"/>
              <p:nvPr/>
            </p:nvSpPr>
            <p:spPr>
              <a:xfrm>
                <a:off x="512085" y="1149838"/>
                <a:ext cx="647554" cy="442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100" dirty="0" smtClean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SamsungOne 600" pitchFamily="34" charset="0"/>
                    <a:cs typeface="Arial" panose="020B0604020202020204" pitchFamily="34" charset="0"/>
                  </a:rPr>
                  <a:t>03</a:t>
                </a:r>
                <a:endParaRPr lang="en-US" altLang="ko-KR" sz="21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SamsungOne 6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7" name="TextBox 139"/>
            <p:cNvSpPr txBox="1"/>
            <p:nvPr/>
          </p:nvSpPr>
          <p:spPr>
            <a:xfrm>
              <a:off x="1711326" y="4808097"/>
              <a:ext cx="178606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7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SamsungOne 800" pitchFamily="34" charset="0"/>
                  <a:ea typeface="SamsungOne 800" pitchFamily="34" charset="0"/>
                  <a:cs typeface="JBold"/>
                </a:defRPr>
              </a:lvl1pPr>
            </a:lstStyle>
            <a:p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2-Zon</a:t>
              </a:r>
              <a:r>
                <a:rPr lang="cs-CZ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ové řízení</a:t>
              </a:r>
              <a:endParaRPr lang="en-US" altLang="ko-K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TextBox 143"/>
            <p:cNvSpPr txBox="1"/>
            <p:nvPr/>
          </p:nvSpPr>
          <p:spPr>
            <a:xfrm>
              <a:off x="650291" y="5202580"/>
              <a:ext cx="365837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30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amsungOne 600" pitchFamily="34" charset="0"/>
                  <a:ea typeface="SamsungOne 600" pitchFamily="34" charset="0"/>
                  <a:cs typeface="JBold"/>
                </a:defRPr>
              </a:lvl1pPr>
            </a:lstStyle>
            <a:p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2-Z</a:t>
              </a:r>
              <a:r>
                <a:rPr lang="cs-CZ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ové řízení s </a:t>
              </a:r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cs-CZ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ovým dálkovým ovladačem</a:t>
              </a:r>
              <a:endParaRPr lang="en-US" altLang="ko-K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9" name="그림 141"/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0896" y="5767597"/>
              <a:ext cx="281435" cy="283634"/>
            </a:xfrm>
            <a:prstGeom prst="rect">
              <a:avLst/>
            </a:prstGeom>
            <a:effectLst>
              <a:outerShdw blurRad="38100" dist="25400" dir="2700000" algn="t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350" name="자유형 6"/>
            <p:cNvSpPr/>
            <p:nvPr/>
          </p:nvSpPr>
          <p:spPr>
            <a:xfrm>
              <a:off x="1319213" y="6196011"/>
              <a:ext cx="1343025" cy="180975"/>
            </a:xfrm>
            <a:custGeom>
              <a:avLst/>
              <a:gdLst>
                <a:gd name="connsiteX0" fmla="*/ 0 w 1343025"/>
                <a:gd name="connsiteY0" fmla="*/ 0 h 180975"/>
                <a:gd name="connsiteX1" fmla="*/ 300038 w 1343025"/>
                <a:gd name="connsiteY1" fmla="*/ 0 h 180975"/>
                <a:gd name="connsiteX2" fmla="*/ 180975 w 1343025"/>
                <a:gd name="connsiteY2" fmla="*/ 180975 h 180975"/>
                <a:gd name="connsiteX3" fmla="*/ 1304925 w 1343025"/>
                <a:gd name="connsiteY3" fmla="*/ 180975 h 180975"/>
                <a:gd name="connsiteX4" fmla="*/ 1343025 w 1343025"/>
                <a:gd name="connsiteY4" fmla="*/ 1047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025" h="180975">
                  <a:moveTo>
                    <a:pt x="0" y="0"/>
                  </a:moveTo>
                  <a:lnTo>
                    <a:pt x="300038" y="0"/>
                  </a:lnTo>
                  <a:lnTo>
                    <a:pt x="180975" y="180975"/>
                  </a:lnTo>
                  <a:lnTo>
                    <a:pt x="1304925" y="180975"/>
                  </a:lnTo>
                  <a:lnTo>
                    <a:pt x="1343025" y="104775"/>
                  </a:lnTo>
                </a:path>
              </a:pathLst>
            </a:custGeom>
            <a:noFill/>
            <a:ln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자유형 7"/>
            <p:cNvSpPr/>
            <p:nvPr/>
          </p:nvSpPr>
          <p:spPr>
            <a:xfrm>
              <a:off x="1306513" y="6237286"/>
              <a:ext cx="2270125" cy="180975"/>
            </a:xfrm>
            <a:custGeom>
              <a:avLst/>
              <a:gdLst>
                <a:gd name="connsiteX0" fmla="*/ 0 w 2270125"/>
                <a:gd name="connsiteY0" fmla="*/ 0 h 193675"/>
                <a:gd name="connsiteX1" fmla="*/ 234950 w 2270125"/>
                <a:gd name="connsiteY1" fmla="*/ 0 h 193675"/>
                <a:gd name="connsiteX2" fmla="*/ 104775 w 2270125"/>
                <a:gd name="connsiteY2" fmla="*/ 193675 h 193675"/>
                <a:gd name="connsiteX3" fmla="*/ 2219325 w 2270125"/>
                <a:gd name="connsiteY3" fmla="*/ 193675 h 193675"/>
                <a:gd name="connsiteX4" fmla="*/ 2270125 w 2270125"/>
                <a:gd name="connsiteY4" fmla="*/ 60325 h 19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125" h="193675">
                  <a:moveTo>
                    <a:pt x="0" y="0"/>
                  </a:moveTo>
                  <a:lnTo>
                    <a:pt x="234950" y="0"/>
                  </a:lnTo>
                  <a:lnTo>
                    <a:pt x="104775" y="193675"/>
                  </a:lnTo>
                  <a:lnTo>
                    <a:pt x="2219325" y="193675"/>
                  </a:lnTo>
                  <a:lnTo>
                    <a:pt x="2270125" y="60325"/>
                  </a:lnTo>
                </a:path>
              </a:pathLst>
            </a:custGeom>
            <a:noFill/>
            <a:ln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2" name="그룹 108"/>
            <p:cNvGrpSpPr/>
            <p:nvPr/>
          </p:nvGrpSpPr>
          <p:grpSpPr>
            <a:xfrm>
              <a:off x="895877" y="5531377"/>
              <a:ext cx="551665" cy="868525"/>
              <a:chOff x="993613" y="1799771"/>
              <a:chExt cx="2755427" cy="4338061"/>
            </a:xfrm>
          </p:grpSpPr>
          <p:grpSp>
            <p:nvGrpSpPr>
              <p:cNvPr id="359" name="그룹 113"/>
              <p:cNvGrpSpPr/>
              <p:nvPr/>
            </p:nvGrpSpPr>
            <p:grpSpPr>
              <a:xfrm rot="21390085">
                <a:off x="993613" y="5341733"/>
                <a:ext cx="2755427" cy="796099"/>
                <a:chOff x="9681944" y="5837387"/>
                <a:chExt cx="2288232" cy="594181"/>
              </a:xfrm>
            </p:grpSpPr>
            <p:grpSp>
              <p:nvGrpSpPr>
                <p:cNvPr id="361" name="그룹 118"/>
                <p:cNvGrpSpPr/>
                <p:nvPr/>
              </p:nvGrpSpPr>
              <p:grpSpPr>
                <a:xfrm>
                  <a:off x="9777759" y="5837387"/>
                  <a:ext cx="2192417" cy="441781"/>
                  <a:chOff x="8674036" y="5790224"/>
                  <a:chExt cx="3455989" cy="536849"/>
                </a:xfrm>
              </p:grpSpPr>
              <p:pic>
                <p:nvPicPr>
                  <p:cNvPr id="365" name="그림 122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359716">
                    <a:off x="8674036" y="5865642"/>
                    <a:ext cx="3455989" cy="461431"/>
                  </a:xfrm>
                  <a:prstGeom prst="rect">
                    <a:avLst/>
                  </a:prstGeom>
                </p:spPr>
              </p:pic>
              <p:pic>
                <p:nvPicPr>
                  <p:cNvPr id="366" name="그림 123"/>
                  <p:cNvPicPr>
                    <a:picLocks noChangeAspect="1"/>
                  </p:cNvPicPr>
                  <p:nvPr/>
                </p:nvPicPr>
                <p:blipFill>
                  <a:blip r:embed="rId4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15455">
                    <a:off x="8963130" y="5790224"/>
                    <a:ext cx="1610094" cy="40675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62" name="그룹 119"/>
                <p:cNvGrpSpPr/>
                <p:nvPr/>
              </p:nvGrpSpPr>
              <p:grpSpPr>
                <a:xfrm>
                  <a:off x="9681944" y="5989787"/>
                  <a:ext cx="2192417" cy="441781"/>
                  <a:chOff x="8674036" y="5790224"/>
                  <a:chExt cx="3455989" cy="536849"/>
                </a:xfrm>
              </p:grpSpPr>
              <p:pic>
                <p:nvPicPr>
                  <p:cNvPr id="363" name="그림 120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359716">
                    <a:off x="8674036" y="5865642"/>
                    <a:ext cx="3455989" cy="461431"/>
                  </a:xfrm>
                  <a:prstGeom prst="rect">
                    <a:avLst/>
                  </a:prstGeom>
                </p:spPr>
              </p:pic>
              <p:pic>
                <p:nvPicPr>
                  <p:cNvPr id="364" name="그림 121"/>
                  <p:cNvPicPr>
                    <a:picLocks noChangeAspect="1"/>
                  </p:cNvPicPr>
                  <p:nvPr/>
                </p:nvPicPr>
                <p:blipFill>
                  <a:blip r:embed="rId4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15455">
                    <a:off x="8963130" y="5790224"/>
                    <a:ext cx="1610094" cy="40675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60" name="그림 1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5857" y="1799771"/>
                <a:ext cx="1736606" cy="4207300"/>
              </a:xfrm>
              <a:prstGeom prst="rect">
                <a:avLst/>
              </a:prstGeom>
            </p:spPr>
          </p:pic>
        </p:grpSp>
        <p:grpSp>
          <p:nvGrpSpPr>
            <p:cNvPr id="353" name="그룹 5"/>
            <p:cNvGrpSpPr/>
            <p:nvPr/>
          </p:nvGrpSpPr>
          <p:grpSpPr>
            <a:xfrm>
              <a:off x="3208232" y="5557836"/>
              <a:ext cx="692644" cy="738188"/>
              <a:chOff x="3189180" y="5537132"/>
              <a:chExt cx="769440" cy="858907"/>
            </a:xfrm>
          </p:grpSpPr>
          <p:pic>
            <p:nvPicPr>
              <p:cNvPr id="357" name="Picture 2" descr="D:\00_작업폴더\00_삼성전자 에어컨_EHS R32 세일즈가이드_오진혁 프로\png\04-6.jpg"/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01"/>
              <a:stretch/>
            </p:blipFill>
            <p:spPr bwMode="auto">
              <a:xfrm>
                <a:off x="3189180" y="5695283"/>
                <a:ext cx="769440" cy="7007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8" name="TextBox 357"/>
              <p:cNvSpPr txBox="1"/>
              <p:nvPr/>
            </p:nvSpPr>
            <p:spPr>
              <a:xfrm>
                <a:off x="3189180" y="5537132"/>
                <a:ext cx="769440" cy="161148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txBody>
              <a:bodyPr wrap="square" lIns="72000" tIns="0" rIns="72000" bIns="0" rtlCol="0">
                <a:spAutoFit/>
              </a:bodyPr>
              <a:lstStyle/>
              <a:p>
                <a:pPr algn="ctr"/>
                <a:r>
                  <a:rPr lang="en-US" altLang="ko-KR" sz="90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SamsungOne 800" pitchFamily="34" charset="0"/>
                    <a:cs typeface="Arial" panose="020B0604020202020204" pitchFamily="34" charset="0"/>
                  </a:rPr>
                  <a:t>Zone 2</a:t>
                </a:r>
                <a:endParaRPr lang="en-US" altLang="ko-KR" sz="9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4" name="그룹 2"/>
            <p:cNvGrpSpPr/>
            <p:nvPr/>
          </p:nvGrpSpPr>
          <p:grpSpPr>
            <a:xfrm>
              <a:off x="2328254" y="5557836"/>
              <a:ext cx="680310" cy="738188"/>
              <a:chOff x="2240406" y="5537132"/>
              <a:chExt cx="755739" cy="858907"/>
            </a:xfrm>
          </p:grpSpPr>
          <p:pic>
            <p:nvPicPr>
              <p:cNvPr id="355" name="Picture 3" descr="D:\00_작업폴더\00_삼성전자 에어컨_EHS R32 세일즈가이드_오진혁 프로\png\04-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406" y="5695283"/>
                <a:ext cx="755739" cy="7007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6" name="TextBox 355"/>
              <p:cNvSpPr txBox="1"/>
              <p:nvPr/>
            </p:nvSpPr>
            <p:spPr>
              <a:xfrm>
                <a:off x="2240406" y="5537132"/>
                <a:ext cx="755739" cy="161148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txBody>
              <a:bodyPr wrap="square" lIns="72000" tIns="0" rIns="72000" bIns="0" rtlCol="0">
                <a:spAutoFit/>
              </a:bodyPr>
              <a:lstStyle/>
              <a:p>
                <a:pPr algn="ctr"/>
                <a:r>
                  <a:rPr lang="en-US" altLang="ko-KR" sz="90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SamsungOne 800" pitchFamily="34" charset="0"/>
                    <a:cs typeface="Arial" panose="020B0604020202020204" pitchFamily="34" charset="0"/>
                  </a:rPr>
                  <a:t>Zone 1</a:t>
                </a:r>
                <a:endParaRPr lang="en-US" altLang="ko-KR" sz="9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SamsungOne 800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85427" y="94204"/>
            <a:ext cx="1165115" cy="749348"/>
          </a:xfrm>
          <a:prstGeom prst="rect">
            <a:avLst/>
          </a:prstGeom>
        </p:spPr>
      </p:pic>
      <p:sp>
        <p:nvSpPr>
          <p:cNvPr id="122" name="Text Box 9"/>
          <p:cNvSpPr txBox="1">
            <a:spLocks noChangeArrowheads="1"/>
          </p:cNvSpPr>
          <p:nvPr/>
        </p:nvSpPr>
        <p:spPr bwMode="auto">
          <a:xfrm>
            <a:off x="1084134" y="20281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572787" y="5793985"/>
            <a:ext cx="3059384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Rozměry:</a:t>
            </a:r>
          </a:p>
          <a:p>
            <a:pPr algn="ctr"/>
            <a:r>
              <a:rPr lang="pl-PL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595 x 1 </a:t>
            </a:r>
            <a:r>
              <a:rPr lang="pl-PL" altLang="ko-KR" sz="22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800 x </a:t>
            </a:r>
            <a:r>
              <a:rPr lang="pl-PL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800" pitchFamily="34" charset="0"/>
                <a:cs typeface="Arial" panose="020B0604020202020204" pitchFamily="34" charset="0"/>
              </a:rPr>
              <a:t>700 mm</a:t>
            </a:r>
          </a:p>
        </p:txBody>
      </p:sp>
    </p:spTree>
    <p:extLst>
      <p:ext uri="{BB962C8B-B14F-4D97-AF65-F5344CB8AC3E}">
        <p14:creationId xmlns:p14="http://schemas.microsoft.com/office/powerpoint/2010/main" val="92840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4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4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4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animBg="1"/>
      <p:bldP spid="1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191344" y="816967"/>
            <a:ext cx="11305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+ Nástěnná hydro jednotka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그림1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839416" y="2492896"/>
            <a:ext cx="9870375" cy="159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26"/>
          <p:cNvSpPr>
            <a:spLocks noChangeShapeType="1"/>
          </p:cNvSpPr>
          <p:nvPr/>
        </p:nvSpPr>
        <p:spPr bwMode="auto">
          <a:xfrm flipV="1">
            <a:off x="3128120" y="2667173"/>
            <a:ext cx="2376264" cy="1152128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14" name="Line 28"/>
          <p:cNvSpPr>
            <a:spLocks noChangeShapeType="1"/>
          </p:cNvSpPr>
          <p:nvPr/>
        </p:nvSpPr>
        <p:spPr bwMode="auto">
          <a:xfrm>
            <a:off x="6008440" y="3315245"/>
            <a:ext cx="603713" cy="1666801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 flipH="1">
            <a:off x="4928320" y="3171229"/>
            <a:ext cx="504056" cy="18002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9176792" y="4179341"/>
            <a:ext cx="1160186" cy="2895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kumimoji="1" lang="cs-CZ" altLang="ko-KR" sz="12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Záložní zdroj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grpSp>
        <p:nvGrpSpPr>
          <p:cNvPr id="17" name="Group 211"/>
          <p:cNvGrpSpPr>
            <a:grpSpLocks/>
          </p:cNvGrpSpPr>
          <p:nvPr/>
        </p:nvGrpSpPr>
        <p:grpSpPr bwMode="auto">
          <a:xfrm>
            <a:off x="8258066" y="3675285"/>
            <a:ext cx="990734" cy="914524"/>
            <a:chOff x="1750" y="2047"/>
            <a:chExt cx="440" cy="440"/>
          </a:xfrm>
        </p:grpSpPr>
        <p:sp>
          <p:nvSpPr>
            <p:cNvPr id="18" name="Oval 74"/>
            <p:cNvSpPr>
              <a:spLocks noChangeArrowheads="1"/>
            </p:cNvSpPr>
            <p:nvPr/>
          </p:nvSpPr>
          <p:spPr bwMode="auto">
            <a:xfrm>
              <a:off x="1750" y="2047"/>
              <a:ext cx="440" cy="44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19" name="Picture 205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9" y="2125"/>
              <a:ext cx="264" cy="296"/>
            </a:xfrm>
            <a:prstGeom prst="rect">
              <a:avLst/>
            </a:prstGeom>
            <a:noFill/>
          </p:spPr>
        </p:pic>
      </p:grp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8384704" y="5043437"/>
            <a:ext cx="1599409" cy="27379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lang="cs-CZ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msung InterFace" pitchFamily="34" charset="0"/>
                <a:ea typeface="돋움" pitchFamily="50" charset="-127"/>
                <a:cs typeface="Arial" pitchFamily="34" charset="0"/>
              </a:rPr>
              <a:t>Pokojový termostat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1023086" y="4367186"/>
            <a:ext cx="1559335" cy="2895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kumimoji="1" lang="cs-CZ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Oběhové čerpadlo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4186660" y="5907533"/>
            <a:ext cx="1780527" cy="4926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defTabSz="855663">
              <a:lnSpc>
                <a:spcPct val="110000"/>
              </a:lnSpc>
              <a:buClr>
                <a:srgbClr val="3333CC"/>
              </a:buClr>
              <a:defRPr/>
            </a:pP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ko-KR" altLang="en-US" b="1" dirty="0"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cs-CZ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2-cestný </a:t>
            </a:r>
            <a:r>
              <a:rPr lang="cs-CZ" altLang="ko-KR" b="1" dirty="0">
                <a:latin typeface="Samsung InterFace" pitchFamily="34" charset="0"/>
                <a:ea typeface="돋움" pitchFamily="50" charset="-127"/>
                <a:cs typeface="Arial" pitchFamily="34" charset="0"/>
              </a:rPr>
              <a:t>ventil</a:t>
            </a:r>
            <a:endParaRPr lang="en-US" altLang="ko-KR" b="1" dirty="0">
              <a:latin typeface="Samsung InterFace" pitchFamily="34" charset="0"/>
              <a:ea typeface="돋움" pitchFamily="50" charset="-127"/>
              <a:cs typeface="Arial" pitchFamily="34" charset="0"/>
            </a:endParaRPr>
          </a:p>
          <a:p>
            <a:pPr marL="0" marR="0" lvl="0" indent="0" algn="l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grpSp>
        <p:nvGrpSpPr>
          <p:cNvPr id="23" name="Group 214"/>
          <p:cNvGrpSpPr>
            <a:grpSpLocks/>
          </p:cNvGrpSpPr>
          <p:nvPr/>
        </p:nvGrpSpPr>
        <p:grpSpPr bwMode="auto">
          <a:xfrm>
            <a:off x="7304584" y="4704977"/>
            <a:ext cx="990734" cy="914524"/>
            <a:chOff x="1750" y="3523"/>
            <a:chExt cx="440" cy="440"/>
          </a:xfrm>
        </p:grpSpPr>
        <p:sp>
          <p:nvSpPr>
            <p:cNvPr id="24" name="Oval 77"/>
            <p:cNvSpPr>
              <a:spLocks noChangeArrowheads="1"/>
            </p:cNvSpPr>
            <p:nvPr/>
          </p:nvSpPr>
          <p:spPr bwMode="auto">
            <a:xfrm>
              <a:off x="1750" y="3523"/>
              <a:ext cx="440" cy="44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25" name="Picture 207" descr="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9" y="3602"/>
              <a:ext cx="232" cy="308"/>
            </a:xfrm>
            <a:prstGeom prst="rect">
              <a:avLst/>
            </a:prstGeom>
            <a:noFill/>
          </p:spPr>
        </p:pic>
      </p:grp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282571" y="3190813"/>
            <a:ext cx="2086722" cy="4926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r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cs-CZ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Kabelový dálkový ovladač</a:t>
            </a:r>
          </a:p>
          <a:p>
            <a:pPr marL="0" marR="0" lvl="0" indent="0" algn="r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lang="cs-CZ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msung InterFace" pitchFamily="34" charset="0"/>
                <a:ea typeface="돋움" pitchFamily="50" charset="-127"/>
                <a:cs typeface="Arial" pitchFamily="34" charset="0"/>
              </a:rPr>
              <a:t>MWR-WW00N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grpSp>
        <p:nvGrpSpPr>
          <p:cNvPr id="28" name="그룹 62"/>
          <p:cNvGrpSpPr/>
          <p:nvPr/>
        </p:nvGrpSpPr>
        <p:grpSpPr>
          <a:xfrm>
            <a:off x="4622678" y="4971429"/>
            <a:ext cx="953714" cy="935639"/>
            <a:chOff x="2691784" y="2839477"/>
            <a:chExt cx="2649901" cy="2816320"/>
          </a:xfrm>
        </p:grpSpPr>
        <p:grpSp>
          <p:nvGrpSpPr>
            <p:cNvPr id="29" name="Group 213"/>
            <p:cNvGrpSpPr>
              <a:grpSpLocks/>
            </p:cNvGrpSpPr>
            <p:nvPr/>
          </p:nvGrpSpPr>
          <p:grpSpPr bwMode="auto">
            <a:xfrm>
              <a:off x="2691784" y="2839477"/>
              <a:ext cx="2649901" cy="2816320"/>
              <a:chOff x="1750" y="3031"/>
              <a:chExt cx="414" cy="440"/>
            </a:xfrm>
          </p:grpSpPr>
          <p:sp>
            <p:nvSpPr>
              <p:cNvPr id="38" name="Oval 76"/>
              <p:cNvSpPr>
                <a:spLocks noChangeArrowheads="1"/>
              </p:cNvSpPr>
              <p:nvPr/>
            </p:nvSpPr>
            <p:spPr bwMode="auto">
              <a:xfrm>
                <a:off x="1750" y="3031"/>
                <a:ext cx="414" cy="44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msung InterFace" pitchFamily="34" charset="0"/>
                  <a:cs typeface="Arial" pitchFamily="34" charset="0"/>
                </a:endParaRPr>
              </a:p>
            </p:txBody>
          </p:sp>
          <p:pic>
            <p:nvPicPr>
              <p:cNvPr id="39" name="Picture 209" descr="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69" y="3075"/>
                <a:ext cx="204" cy="354"/>
              </a:xfrm>
              <a:prstGeom prst="rect">
                <a:avLst/>
              </a:prstGeom>
              <a:noFill/>
            </p:spPr>
          </p:pic>
        </p:grpSp>
        <p:sp>
          <p:nvSpPr>
            <p:cNvPr id="37" name="자유형 85"/>
            <p:cNvSpPr/>
            <p:nvPr/>
          </p:nvSpPr>
          <p:spPr bwMode="auto">
            <a:xfrm rot="293234">
              <a:off x="3623302" y="5095782"/>
              <a:ext cx="817521" cy="337415"/>
            </a:xfrm>
            <a:custGeom>
              <a:avLst/>
              <a:gdLst>
                <a:gd name="connsiteX0" fmla="*/ 797777 w 817521"/>
                <a:gd name="connsiteY0" fmla="*/ 0 h 337415"/>
                <a:gd name="connsiteX1" fmla="*/ 797777 w 817521"/>
                <a:gd name="connsiteY1" fmla="*/ 0 h 337415"/>
                <a:gd name="connsiteX2" fmla="*/ 709001 w 817521"/>
                <a:gd name="connsiteY2" fmla="*/ 17755 h 337415"/>
                <a:gd name="connsiteX3" fmla="*/ 673490 w 817521"/>
                <a:gd name="connsiteY3" fmla="*/ 26633 h 337415"/>
                <a:gd name="connsiteX4" fmla="*/ 620224 w 817521"/>
                <a:gd name="connsiteY4" fmla="*/ 53266 h 337415"/>
                <a:gd name="connsiteX5" fmla="*/ 549203 w 817521"/>
                <a:gd name="connsiteY5" fmla="*/ 79899 h 337415"/>
                <a:gd name="connsiteX6" fmla="*/ 504814 w 817521"/>
                <a:gd name="connsiteY6" fmla="*/ 88777 h 337415"/>
                <a:gd name="connsiteX7" fmla="*/ 389404 w 817521"/>
                <a:gd name="connsiteY7" fmla="*/ 106532 h 337415"/>
                <a:gd name="connsiteX8" fmla="*/ 87564 w 817521"/>
                <a:gd name="connsiteY8" fmla="*/ 97654 h 337415"/>
                <a:gd name="connsiteX9" fmla="*/ 60931 w 817521"/>
                <a:gd name="connsiteY9" fmla="*/ 88777 h 337415"/>
                <a:gd name="connsiteX10" fmla="*/ 16542 w 817521"/>
                <a:gd name="connsiteY10" fmla="*/ 62144 h 337415"/>
                <a:gd name="connsiteX11" fmla="*/ 16542 w 817521"/>
                <a:gd name="connsiteY11" fmla="*/ 124287 h 337415"/>
                <a:gd name="connsiteX12" fmla="*/ 34298 w 817521"/>
                <a:gd name="connsiteY12" fmla="*/ 177553 h 337415"/>
                <a:gd name="connsiteX13" fmla="*/ 69808 w 817521"/>
                <a:gd name="connsiteY13" fmla="*/ 230819 h 337415"/>
                <a:gd name="connsiteX14" fmla="*/ 96441 w 817521"/>
                <a:gd name="connsiteY14" fmla="*/ 248575 h 337415"/>
                <a:gd name="connsiteX15" fmla="*/ 114197 w 817521"/>
                <a:gd name="connsiteY15" fmla="*/ 266330 h 337415"/>
                <a:gd name="connsiteX16" fmla="*/ 185218 w 817521"/>
                <a:gd name="connsiteY16" fmla="*/ 292963 h 337415"/>
                <a:gd name="connsiteX17" fmla="*/ 318383 w 817521"/>
                <a:gd name="connsiteY17" fmla="*/ 310718 h 337415"/>
                <a:gd name="connsiteX18" fmla="*/ 345016 w 817521"/>
                <a:gd name="connsiteY18" fmla="*/ 319596 h 337415"/>
                <a:gd name="connsiteX19" fmla="*/ 593591 w 817521"/>
                <a:gd name="connsiteY19" fmla="*/ 319596 h 337415"/>
                <a:gd name="connsiteX20" fmla="*/ 646857 w 817521"/>
                <a:gd name="connsiteY20" fmla="*/ 301841 h 337415"/>
                <a:gd name="connsiteX21" fmla="*/ 664612 w 817521"/>
                <a:gd name="connsiteY21" fmla="*/ 284085 h 337415"/>
                <a:gd name="connsiteX22" fmla="*/ 709001 w 817521"/>
                <a:gd name="connsiteY22" fmla="*/ 248575 h 337415"/>
                <a:gd name="connsiteX23" fmla="*/ 726756 w 817521"/>
                <a:gd name="connsiteY23" fmla="*/ 177553 h 337415"/>
                <a:gd name="connsiteX24" fmla="*/ 753389 w 817521"/>
                <a:gd name="connsiteY24" fmla="*/ 150920 h 337415"/>
                <a:gd name="connsiteX25" fmla="*/ 797777 w 817521"/>
                <a:gd name="connsiteY25" fmla="*/ 115410 h 337415"/>
                <a:gd name="connsiteX26" fmla="*/ 815533 w 817521"/>
                <a:gd name="connsiteY26" fmla="*/ 88777 h 337415"/>
                <a:gd name="connsiteX27" fmla="*/ 806655 w 817521"/>
                <a:gd name="connsiteY27" fmla="*/ 35511 h 337415"/>
                <a:gd name="connsiteX28" fmla="*/ 797777 w 817521"/>
                <a:gd name="connsiteY28" fmla="*/ 0 h 33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17521" h="337415">
                  <a:moveTo>
                    <a:pt x="797777" y="0"/>
                  </a:moveTo>
                  <a:lnTo>
                    <a:pt x="797777" y="0"/>
                  </a:lnTo>
                  <a:lnTo>
                    <a:pt x="709001" y="17755"/>
                  </a:lnTo>
                  <a:cubicBezTo>
                    <a:pt x="697071" y="20312"/>
                    <a:pt x="684819" y="22102"/>
                    <a:pt x="673490" y="26633"/>
                  </a:cubicBezTo>
                  <a:cubicBezTo>
                    <a:pt x="655059" y="34006"/>
                    <a:pt x="638296" y="45052"/>
                    <a:pt x="620224" y="53266"/>
                  </a:cubicBezTo>
                  <a:cubicBezTo>
                    <a:pt x="610272" y="57790"/>
                    <a:pt x="565630" y="75792"/>
                    <a:pt x="549203" y="79899"/>
                  </a:cubicBezTo>
                  <a:cubicBezTo>
                    <a:pt x="534564" y="83559"/>
                    <a:pt x="519660" y="86078"/>
                    <a:pt x="504814" y="88777"/>
                  </a:cubicBezTo>
                  <a:cubicBezTo>
                    <a:pt x="459671" y="96985"/>
                    <a:pt x="435931" y="99885"/>
                    <a:pt x="389404" y="106532"/>
                  </a:cubicBezTo>
                  <a:cubicBezTo>
                    <a:pt x="288791" y="103573"/>
                    <a:pt x="188074" y="103087"/>
                    <a:pt x="87564" y="97654"/>
                  </a:cubicBezTo>
                  <a:cubicBezTo>
                    <a:pt x="78220" y="97149"/>
                    <a:pt x="68955" y="93592"/>
                    <a:pt x="60931" y="88777"/>
                  </a:cubicBezTo>
                  <a:cubicBezTo>
                    <a:pt x="0" y="52219"/>
                    <a:pt x="91987" y="87290"/>
                    <a:pt x="16542" y="62144"/>
                  </a:cubicBezTo>
                  <a:cubicBezTo>
                    <a:pt x="4707" y="97651"/>
                    <a:pt x="4222" y="83220"/>
                    <a:pt x="16542" y="124287"/>
                  </a:cubicBezTo>
                  <a:cubicBezTo>
                    <a:pt x="21920" y="142214"/>
                    <a:pt x="23916" y="161980"/>
                    <a:pt x="34298" y="177553"/>
                  </a:cubicBezTo>
                  <a:lnTo>
                    <a:pt x="69808" y="230819"/>
                  </a:lnTo>
                  <a:cubicBezTo>
                    <a:pt x="75726" y="239697"/>
                    <a:pt x="88109" y="241910"/>
                    <a:pt x="96441" y="248575"/>
                  </a:cubicBezTo>
                  <a:cubicBezTo>
                    <a:pt x="102977" y="253804"/>
                    <a:pt x="107233" y="261687"/>
                    <a:pt x="114197" y="266330"/>
                  </a:cubicBezTo>
                  <a:cubicBezTo>
                    <a:pt x="138422" y="282480"/>
                    <a:pt x="157335" y="287386"/>
                    <a:pt x="185218" y="292963"/>
                  </a:cubicBezTo>
                  <a:cubicBezTo>
                    <a:pt x="235034" y="302927"/>
                    <a:pt x="265079" y="304796"/>
                    <a:pt x="318383" y="310718"/>
                  </a:cubicBezTo>
                  <a:cubicBezTo>
                    <a:pt x="327261" y="313677"/>
                    <a:pt x="335809" y="317922"/>
                    <a:pt x="345016" y="319596"/>
                  </a:cubicBezTo>
                  <a:cubicBezTo>
                    <a:pt x="443019" y="337415"/>
                    <a:pt x="471241" y="325714"/>
                    <a:pt x="593591" y="319596"/>
                  </a:cubicBezTo>
                  <a:lnTo>
                    <a:pt x="646857" y="301841"/>
                  </a:lnTo>
                  <a:cubicBezTo>
                    <a:pt x="654798" y="299194"/>
                    <a:pt x="658076" y="289314"/>
                    <a:pt x="664612" y="284085"/>
                  </a:cubicBezTo>
                  <a:cubicBezTo>
                    <a:pt x="720620" y="239278"/>
                    <a:pt x="666120" y="291454"/>
                    <a:pt x="709001" y="248575"/>
                  </a:cubicBezTo>
                  <a:cubicBezTo>
                    <a:pt x="710282" y="242169"/>
                    <a:pt x="718955" y="189254"/>
                    <a:pt x="726756" y="177553"/>
                  </a:cubicBezTo>
                  <a:cubicBezTo>
                    <a:pt x="733720" y="167107"/>
                    <a:pt x="745352" y="160565"/>
                    <a:pt x="753389" y="150920"/>
                  </a:cubicBezTo>
                  <a:cubicBezTo>
                    <a:pt x="784278" y="113853"/>
                    <a:pt x="754055" y="129983"/>
                    <a:pt x="797777" y="115410"/>
                  </a:cubicBezTo>
                  <a:cubicBezTo>
                    <a:pt x="803696" y="106532"/>
                    <a:pt x="814355" y="99381"/>
                    <a:pt x="815533" y="88777"/>
                  </a:cubicBezTo>
                  <a:cubicBezTo>
                    <a:pt x="817521" y="70887"/>
                    <a:pt x="808285" y="53437"/>
                    <a:pt x="806655" y="35511"/>
                  </a:cubicBezTo>
                  <a:cubicBezTo>
                    <a:pt x="805315" y="20775"/>
                    <a:pt x="806655" y="5918"/>
                    <a:pt x="797777" y="0"/>
                  </a:cubicBezTo>
                  <a:close/>
                </a:path>
              </a:pathLst>
            </a:cu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wrap="none" lIns="36000" tIns="36000" rIns="36000" bIns="36000" rtlCol="0" anchor="ctr">
              <a:normAutofit fontScale="25000" lnSpcReduction="20000"/>
            </a:bodyPr>
            <a:lstStyle/>
            <a:p>
              <a:pPr algn="ctr" defTabSz="855663">
                <a:spcBef>
                  <a:spcPct val="0"/>
                </a:spcBef>
              </a:pPr>
              <a:endParaRPr lang="ko-KR" altLang="en-US" b="0" dirty="0" smtClean="0">
                <a:latin typeface="Samsung InterFace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40" name="그룹 139"/>
          <p:cNvGrpSpPr/>
          <p:nvPr/>
        </p:nvGrpSpPr>
        <p:grpSpPr>
          <a:xfrm>
            <a:off x="2204208" y="2472729"/>
            <a:ext cx="990734" cy="914524"/>
            <a:chOff x="1225962" y="2780928"/>
            <a:chExt cx="990734" cy="914524"/>
          </a:xfrm>
        </p:grpSpPr>
        <p:sp>
          <p:nvSpPr>
            <p:cNvPr id="41" name="Oval 75"/>
            <p:cNvSpPr>
              <a:spLocks noChangeArrowheads="1"/>
            </p:cNvSpPr>
            <p:nvPr/>
          </p:nvSpPr>
          <p:spPr bwMode="auto">
            <a:xfrm>
              <a:off x="1225962" y="2780928"/>
              <a:ext cx="990734" cy="914524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grpSp>
          <p:nvGrpSpPr>
            <p:cNvPr id="42" name="그룹 668"/>
            <p:cNvGrpSpPr/>
            <p:nvPr/>
          </p:nvGrpSpPr>
          <p:grpSpPr>
            <a:xfrm>
              <a:off x="1435656" y="2946158"/>
              <a:ext cx="504056" cy="501328"/>
              <a:chOff x="4644008" y="2132856"/>
              <a:chExt cx="1584176" cy="1548172"/>
            </a:xfrm>
          </p:grpSpPr>
          <p:grpSp>
            <p:nvGrpSpPr>
              <p:cNvPr id="43" name="그룹 667"/>
              <p:cNvGrpSpPr/>
              <p:nvPr/>
            </p:nvGrpSpPr>
            <p:grpSpPr>
              <a:xfrm>
                <a:off x="4644008" y="2132856"/>
                <a:ext cx="1584176" cy="1548172"/>
                <a:chOff x="2627784" y="2600908"/>
                <a:chExt cx="1584176" cy="1548172"/>
              </a:xfrm>
            </p:grpSpPr>
            <p:sp>
              <p:nvSpPr>
                <p:cNvPr id="45" name="모서리가 둥근 직사각형 103"/>
                <p:cNvSpPr/>
                <p:nvPr/>
              </p:nvSpPr>
              <p:spPr bwMode="auto">
                <a:xfrm>
                  <a:off x="2627784" y="2600908"/>
                  <a:ext cx="1584176" cy="1548172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모서리가 둥근 직사각형 104"/>
                <p:cNvSpPr/>
                <p:nvPr/>
              </p:nvSpPr>
              <p:spPr bwMode="auto">
                <a:xfrm>
                  <a:off x="2814638" y="2780928"/>
                  <a:ext cx="569229" cy="1188132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모서리가 둥근 직사각형 105"/>
                <p:cNvSpPr/>
                <p:nvPr/>
              </p:nvSpPr>
              <p:spPr bwMode="auto">
                <a:xfrm>
                  <a:off x="3399086" y="2960948"/>
                  <a:ext cx="120402" cy="58477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모서리가 둥근 직사각형 106"/>
                <p:cNvSpPr/>
                <p:nvPr/>
              </p:nvSpPr>
              <p:spPr bwMode="auto">
                <a:xfrm>
                  <a:off x="3402920" y="3226507"/>
                  <a:ext cx="120402" cy="58477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모서리가 둥근 직사각형 107"/>
                <p:cNvSpPr/>
                <p:nvPr/>
              </p:nvSpPr>
              <p:spPr bwMode="auto">
                <a:xfrm>
                  <a:off x="3406503" y="3489586"/>
                  <a:ext cx="120402" cy="58477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모서리가 둥근 직사각형 108"/>
                <p:cNvSpPr/>
                <p:nvPr/>
              </p:nvSpPr>
              <p:spPr bwMode="auto">
                <a:xfrm>
                  <a:off x="3410337" y="3755145"/>
                  <a:ext cx="120402" cy="58477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직사각형 109"/>
                <p:cNvSpPr/>
                <p:nvPr/>
              </p:nvSpPr>
              <p:spPr bwMode="auto">
                <a:xfrm>
                  <a:off x="3635896" y="3320988"/>
                  <a:ext cx="572468" cy="3600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모서리가 둥근 직사각형 110"/>
                <p:cNvSpPr/>
                <p:nvPr/>
              </p:nvSpPr>
              <p:spPr bwMode="auto">
                <a:xfrm>
                  <a:off x="3743908" y="3933056"/>
                  <a:ext cx="144016" cy="119874"/>
                </a:xfrm>
                <a:prstGeom prst="roundRect">
                  <a:avLst>
                    <a:gd name="adj" fmla="val 34225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b="0">
                    <a:latin typeface="Samsung InterFace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44" name="직선 연결선 102"/>
              <p:cNvCxnSpPr/>
              <p:nvPr/>
            </p:nvCxnSpPr>
            <p:spPr bwMode="auto">
              <a:xfrm rot="5400000">
                <a:off x="4880134" y="2906942"/>
                <a:ext cx="1548172" cy="0"/>
              </a:xfrm>
              <a:prstGeom prst="line">
                <a:avLst/>
              </a:prstGeom>
              <a:solidFill>
                <a:schemeClr val="bg1"/>
              </a:solidFill>
              <a:ln w="1524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</p:grpSp>
      <p:sp>
        <p:nvSpPr>
          <p:cNvPr id="53" name="Line 25"/>
          <p:cNvSpPr>
            <a:spLocks noChangeShapeType="1"/>
          </p:cNvSpPr>
          <p:nvPr/>
        </p:nvSpPr>
        <p:spPr bwMode="auto">
          <a:xfrm flipV="1">
            <a:off x="3200128" y="2667173"/>
            <a:ext cx="2232248" cy="360040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54" name="Line 25"/>
          <p:cNvSpPr>
            <a:spLocks noChangeShapeType="1"/>
          </p:cNvSpPr>
          <p:nvPr/>
        </p:nvSpPr>
        <p:spPr bwMode="auto">
          <a:xfrm>
            <a:off x="6224464" y="2811189"/>
            <a:ext cx="2088232" cy="1224136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4856756" y="3446324"/>
            <a:ext cx="167994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lang="en-US" altLang="ko-KR" sz="1800" b="1" dirty="0" smtClean="0">
                <a:solidFill>
                  <a:srgbClr val="0070C0"/>
                </a:solidFill>
                <a:latin typeface="Samsung InterFace" pitchFamily="34" charset="0"/>
                <a:cs typeface="Arial" pitchFamily="34" charset="0"/>
              </a:rPr>
              <a:t>Hydro </a:t>
            </a:r>
            <a:r>
              <a:rPr lang="cs-CZ" altLang="ko-KR" sz="1800" b="1" dirty="0" smtClean="0">
                <a:solidFill>
                  <a:srgbClr val="0070C0"/>
                </a:solidFill>
                <a:latin typeface="Samsung InterFace" pitchFamily="34" charset="0"/>
                <a:cs typeface="Arial" pitchFamily="34" charset="0"/>
              </a:rPr>
              <a:t>jednotka</a:t>
            </a:r>
            <a:endParaRPr lang="en-US" altLang="ko-KR" sz="1800" b="1" dirty="0">
              <a:solidFill>
                <a:srgbClr val="0070C0"/>
              </a:solidFill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9392816" y="3027213"/>
            <a:ext cx="2045044" cy="3910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85533" tIns="42766" rIns="85533" bIns="42766">
            <a:spAutoFit/>
          </a:bodyPr>
          <a:lstStyle/>
          <a:p>
            <a:pPr defTabSz="855663">
              <a:lnSpc>
                <a:spcPct val="110000"/>
              </a:lnSpc>
              <a:buClr>
                <a:srgbClr val="3333CC"/>
              </a:buClr>
              <a:buFont typeface="Wingdings" pitchFamily="2" charset="2"/>
              <a:buNone/>
            </a:pPr>
            <a:r>
              <a:rPr lang="ko-KR" altLang="en-US" b="1" dirty="0"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cs-CZ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Solární čerpadlo</a:t>
            </a:r>
            <a:endParaRPr lang="en-US" altLang="ko-KR" b="1" dirty="0"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6224514" y="5908228"/>
            <a:ext cx="2045044" cy="36747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85533" tIns="42766" rIns="85533" bIns="42766">
            <a:spAutoFit/>
          </a:bodyPr>
          <a:lstStyle/>
          <a:p>
            <a:pPr defTabSz="855663">
              <a:lnSpc>
                <a:spcPct val="110000"/>
              </a:lnSpc>
              <a:buClr>
                <a:srgbClr val="3333CC"/>
              </a:buClr>
              <a:buFont typeface="Wingdings" pitchFamily="2" charset="2"/>
              <a:buNone/>
            </a:pPr>
            <a:r>
              <a:rPr lang="cs-CZ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Směšovací ventil</a:t>
            </a:r>
            <a:endParaRPr lang="en-US" altLang="ko-KR" b="1" dirty="0"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grpSp>
        <p:nvGrpSpPr>
          <p:cNvPr id="58" name="Group 213"/>
          <p:cNvGrpSpPr>
            <a:grpSpLocks/>
          </p:cNvGrpSpPr>
          <p:nvPr/>
        </p:nvGrpSpPr>
        <p:grpSpPr bwMode="auto">
          <a:xfrm>
            <a:off x="6102028" y="4971429"/>
            <a:ext cx="914524" cy="914524"/>
            <a:chOff x="1750" y="3031"/>
            <a:chExt cx="440" cy="440"/>
          </a:xfrm>
        </p:grpSpPr>
        <p:sp>
          <p:nvSpPr>
            <p:cNvPr id="59" name="Oval 76"/>
            <p:cNvSpPr>
              <a:spLocks noChangeArrowheads="1"/>
            </p:cNvSpPr>
            <p:nvPr/>
          </p:nvSpPr>
          <p:spPr bwMode="auto">
            <a:xfrm>
              <a:off x="1750" y="3031"/>
              <a:ext cx="440" cy="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60" name="Picture 209" descr="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9" y="3075"/>
              <a:ext cx="204" cy="354"/>
            </a:xfrm>
            <a:prstGeom prst="rect">
              <a:avLst/>
            </a:prstGeom>
            <a:noFill/>
          </p:spPr>
        </p:pic>
      </p:grpSp>
      <p:sp>
        <p:nvSpPr>
          <p:cNvPr id="61" name="Line 26"/>
          <p:cNvSpPr>
            <a:spLocks noChangeShapeType="1"/>
          </p:cNvSpPr>
          <p:nvPr/>
        </p:nvSpPr>
        <p:spPr bwMode="auto">
          <a:xfrm>
            <a:off x="5720408" y="2739181"/>
            <a:ext cx="2808312" cy="144016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grpSp>
        <p:nvGrpSpPr>
          <p:cNvPr id="62" name="그룹 130"/>
          <p:cNvGrpSpPr/>
          <p:nvPr/>
        </p:nvGrpSpPr>
        <p:grpSpPr>
          <a:xfrm>
            <a:off x="2353410" y="3587422"/>
            <a:ext cx="990734" cy="914524"/>
            <a:chOff x="3300143" y="3375994"/>
            <a:chExt cx="756708" cy="698500"/>
          </a:xfrm>
        </p:grpSpPr>
        <p:sp>
          <p:nvSpPr>
            <p:cNvPr id="63" name="Oval 75"/>
            <p:cNvSpPr>
              <a:spLocks noChangeArrowheads="1"/>
            </p:cNvSpPr>
            <p:nvPr/>
          </p:nvSpPr>
          <p:spPr bwMode="auto">
            <a:xfrm>
              <a:off x="3300143" y="3375994"/>
              <a:ext cx="756708" cy="69850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64" name="Picture 206" descr="Untitled-6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08429" y="3467118"/>
              <a:ext cx="529696" cy="533400"/>
            </a:xfrm>
            <a:prstGeom prst="rect">
              <a:avLst/>
            </a:prstGeom>
            <a:noFill/>
          </p:spPr>
        </p:pic>
      </p:grpSp>
      <p:sp>
        <p:nvSpPr>
          <p:cNvPr id="65" name="Line 25"/>
          <p:cNvSpPr>
            <a:spLocks noChangeShapeType="1"/>
          </p:cNvSpPr>
          <p:nvPr/>
        </p:nvSpPr>
        <p:spPr bwMode="auto">
          <a:xfrm flipV="1">
            <a:off x="3992216" y="2811190"/>
            <a:ext cx="1512168" cy="1800200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66" name="Line 28"/>
          <p:cNvSpPr>
            <a:spLocks noChangeShapeType="1"/>
          </p:cNvSpPr>
          <p:nvPr/>
        </p:nvSpPr>
        <p:spPr bwMode="auto">
          <a:xfrm>
            <a:off x="6080448" y="2811189"/>
            <a:ext cx="1539817" cy="1882825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grpSp>
        <p:nvGrpSpPr>
          <p:cNvPr id="67" name="그룹 141"/>
          <p:cNvGrpSpPr/>
          <p:nvPr/>
        </p:nvGrpSpPr>
        <p:grpSpPr>
          <a:xfrm>
            <a:off x="8474090" y="2451149"/>
            <a:ext cx="990734" cy="914524"/>
            <a:chOff x="3300143" y="3375994"/>
            <a:chExt cx="756708" cy="698500"/>
          </a:xfrm>
        </p:grpSpPr>
        <p:sp>
          <p:nvSpPr>
            <p:cNvPr id="68" name="Oval 75"/>
            <p:cNvSpPr>
              <a:spLocks noChangeArrowheads="1"/>
            </p:cNvSpPr>
            <p:nvPr/>
          </p:nvSpPr>
          <p:spPr bwMode="auto">
            <a:xfrm>
              <a:off x="3300143" y="3375994"/>
              <a:ext cx="756708" cy="69850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69" name="Picture 206" descr="Untitled-6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08429" y="3467118"/>
              <a:ext cx="529696" cy="533400"/>
            </a:xfrm>
            <a:prstGeom prst="rect">
              <a:avLst/>
            </a:prstGeom>
            <a:noFill/>
          </p:spPr>
        </p:pic>
      </p:grpSp>
      <p:grpSp>
        <p:nvGrpSpPr>
          <p:cNvPr id="70" name="Group 213"/>
          <p:cNvGrpSpPr>
            <a:grpSpLocks/>
          </p:cNvGrpSpPr>
          <p:nvPr/>
        </p:nvGrpSpPr>
        <p:grpSpPr bwMode="auto">
          <a:xfrm>
            <a:off x="3272136" y="4521925"/>
            <a:ext cx="914524" cy="914524"/>
            <a:chOff x="1750" y="3031"/>
            <a:chExt cx="440" cy="440"/>
          </a:xfrm>
        </p:grpSpPr>
        <p:sp>
          <p:nvSpPr>
            <p:cNvPr id="71" name="Oval 76"/>
            <p:cNvSpPr>
              <a:spLocks noChangeArrowheads="1"/>
            </p:cNvSpPr>
            <p:nvPr/>
          </p:nvSpPr>
          <p:spPr bwMode="auto">
            <a:xfrm>
              <a:off x="1750" y="3031"/>
              <a:ext cx="440" cy="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72" name="Picture 209" descr="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9" y="3075"/>
              <a:ext cx="204" cy="354"/>
            </a:xfrm>
            <a:prstGeom prst="rect">
              <a:avLst/>
            </a:prstGeom>
            <a:noFill/>
          </p:spPr>
        </p:pic>
      </p:grpSp>
      <p:sp>
        <p:nvSpPr>
          <p:cNvPr id="73" name="Rectangle 31"/>
          <p:cNvSpPr>
            <a:spLocks noChangeArrowheads="1"/>
          </p:cNvSpPr>
          <p:nvPr/>
        </p:nvSpPr>
        <p:spPr bwMode="auto">
          <a:xfrm>
            <a:off x="1772234" y="5317624"/>
            <a:ext cx="1839860" cy="3910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85533" tIns="42766" rIns="85533" bIns="42766">
            <a:spAutoFit/>
          </a:bodyPr>
          <a:lstStyle/>
          <a:p>
            <a:pPr defTabSz="855663">
              <a:lnSpc>
                <a:spcPct val="110000"/>
              </a:lnSpc>
              <a:buClr>
                <a:srgbClr val="3333CC"/>
              </a:buClr>
              <a:buFont typeface="Wingdings" pitchFamily="2" charset="2"/>
              <a:buNone/>
            </a:pPr>
            <a:r>
              <a:rPr lang="ko-KR" altLang="en-US" b="1" dirty="0"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3</a:t>
            </a:r>
            <a:r>
              <a:rPr lang="cs-CZ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-cestný ventil</a:t>
            </a:r>
            <a:endParaRPr lang="en-US" altLang="ko-KR" b="1" dirty="0"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pic>
        <p:nvPicPr>
          <p:cNvPr id="74" name="Picture 71" descr="Hydro unit_Left_S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8867" y="1350710"/>
            <a:ext cx="1190625" cy="2682875"/>
          </a:xfrm>
          <a:prstGeom prst="rect">
            <a:avLst/>
          </a:prstGeom>
          <a:noFill/>
        </p:spPr>
      </p:pic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1084134" y="20281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/>
          <a:srcRect l="7941"/>
          <a:stretch/>
        </p:blipFill>
        <p:spPr>
          <a:xfrm>
            <a:off x="11029160" y="1881140"/>
            <a:ext cx="1080120" cy="86974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85" y="1217705"/>
            <a:ext cx="1165115" cy="749348"/>
          </a:xfrm>
          <a:prstGeom prst="rect">
            <a:avLst/>
          </a:prstGeom>
        </p:spPr>
      </p:pic>
      <p:sp>
        <p:nvSpPr>
          <p:cNvPr id="79" name="직사각형 148"/>
          <p:cNvSpPr/>
          <p:nvPr/>
        </p:nvSpPr>
        <p:spPr>
          <a:xfrm>
            <a:off x="6358209" y="1247752"/>
            <a:ext cx="2812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Obsahuje: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Ovladač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Flow</a:t>
            </a:r>
            <a:r>
              <a:rPr lang="cs-CZ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</a:t>
            </a:r>
            <a:r>
              <a:rPr lang="cs-CZ" altLang="ko-KR" sz="12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switch</a:t>
            </a:r>
            <a:endParaRPr lang="cs-CZ" altLang="ko-KR" sz="1200" dirty="0" smtClean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Expanzní nádoba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Oběhové čerpadlo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Záložní ohřívač 4kW(1f), 6kW (3f)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T čidlo TUV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T čidlo směšovací </a:t>
            </a:r>
            <a:r>
              <a:rPr lang="cs-CZ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ventil</a:t>
            </a:r>
          </a:p>
          <a:p>
            <a:endParaRPr lang="en-US" altLang="ko-KR" sz="12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191344" y="816967"/>
            <a:ext cx="11305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 řídicí sada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그림1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839416" y="2492896"/>
            <a:ext cx="9870375" cy="159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26"/>
          <p:cNvSpPr>
            <a:spLocks noChangeShapeType="1"/>
          </p:cNvSpPr>
          <p:nvPr/>
        </p:nvSpPr>
        <p:spPr bwMode="auto">
          <a:xfrm flipV="1">
            <a:off x="3128120" y="2667173"/>
            <a:ext cx="2376264" cy="1152128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14" name="Line 28"/>
          <p:cNvSpPr>
            <a:spLocks noChangeShapeType="1"/>
          </p:cNvSpPr>
          <p:nvPr/>
        </p:nvSpPr>
        <p:spPr bwMode="auto">
          <a:xfrm>
            <a:off x="6008440" y="3315245"/>
            <a:ext cx="603713" cy="1666801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 flipH="1">
            <a:off x="4928320" y="3171229"/>
            <a:ext cx="504056" cy="18002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9176792" y="4179341"/>
            <a:ext cx="1160186" cy="2895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kumimoji="1" lang="cs-CZ" altLang="ko-KR" sz="12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Záložní zdroj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grpSp>
        <p:nvGrpSpPr>
          <p:cNvPr id="17" name="Group 211"/>
          <p:cNvGrpSpPr>
            <a:grpSpLocks/>
          </p:cNvGrpSpPr>
          <p:nvPr/>
        </p:nvGrpSpPr>
        <p:grpSpPr bwMode="auto">
          <a:xfrm>
            <a:off x="8258066" y="3675285"/>
            <a:ext cx="990734" cy="914524"/>
            <a:chOff x="1750" y="2047"/>
            <a:chExt cx="440" cy="440"/>
          </a:xfrm>
        </p:grpSpPr>
        <p:sp>
          <p:nvSpPr>
            <p:cNvPr id="18" name="Oval 74"/>
            <p:cNvSpPr>
              <a:spLocks noChangeArrowheads="1"/>
            </p:cNvSpPr>
            <p:nvPr/>
          </p:nvSpPr>
          <p:spPr bwMode="auto">
            <a:xfrm>
              <a:off x="1750" y="2047"/>
              <a:ext cx="440" cy="44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19" name="Picture 205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9" y="2125"/>
              <a:ext cx="264" cy="296"/>
            </a:xfrm>
            <a:prstGeom prst="rect">
              <a:avLst/>
            </a:prstGeom>
            <a:noFill/>
          </p:spPr>
        </p:pic>
      </p:grp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8384704" y="5043437"/>
            <a:ext cx="1599409" cy="27379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lang="cs-CZ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msung InterFace" pitchFamily="34" charset="0"/>
                <a:ea typeface="돋움" pitchFamily="50" charset="-127"/>
                <a:cs typeface="Arial" pitchFamily="34" charset="0"/>
              </a:rPr>
              <a:t>Pokojový termostat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1023086" y="4367186"/>
            <a:ext cx="1559335" cy="2895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kumimoji="1" lang="cs-CZ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Oběhové čerpadlo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4186660" y="5907533"/>
            <a:ext cx="1780527" cy="4926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defTabSz="855663">
              <a:lnSpc>
                <a:spcPct val="110000"/>
              </a:lnSpc>
              <a:buClr>
                <a:srgbClr val="3333CC"/>
              </a:buClr>
              <a:defRPr/>
            </a:pP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ko-KR" altLang="en-US" b="1" dirty="0"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cs-CZ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2-cestný </a:t>
            </a:r>
            <a:r>
              <a:rPr lang="cs-CZ" altLang="ko-KR" b="1" dirty="0">
                <a:latin typeface="Samsung InterFace" pitchFamily="34" charset="0"/>
                <a:ea typeface="돋움" pitchFamily="50" charset="-127"/>
                <a:cs typeface="Arial" pitchFamily="34" charset="0"/>
              </a:rPr>
              <a:t>ventil</a:t>
            </a:r>
            <a:endParaRPr lang="en-US" altLang="ko-KR" b="1" dirty="0">
              <a:latin typeface="Samsung InterFace" pitchFamily="34" charset="0"/>
              <a:ea typeface="돋움" pitchFamily="50" charset="-127"/>
              <a:cs typeface="Arial" pitchFamily="34" charset="0"/>
            </a:endParaRPr>
          </a:p>
          <a:p>
            <a:pPr marL="0" marR="0" lvl="0" indent="0" algn="l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grpSp>
        <p:nvGrpSpPr>
          <p:cNvPr id="23" name="Group 214"/>
          <p:cNvGrpSpPr>
            <a:grpSpLocks/>
          </p:cNvGrpSpPr>
          <p:nvPr/>
        </p:nvGrpSpPr>
        <p:grpSpPr bwMode="auto">
          <a:xfrm>
            <a:off x="7304584" y="4704977"/>
            <a:ext cx="990734" cy="914524"/>
            <a:chOff x="1750" y="3523"/>
            <a:chExt cx="440" cy="440"/>
          </a:xfrm>
        </p:grpSpPr>
        <p:sp>
          <p:nvSpPr>
            <p:cNvPr id="24" name="Oval 77"/>
            <p:cNvSpPr>
              <a:spLocks noChangeArrowheads="1"/>
            </p:cNvSpPr>
            <p:nvPr/>
          </p:nvSpPr>
          <p:spPr bwMode="auto">
            <a:xfrm>
              <a:off x="1750" y="3523"/>
              <a:ext cx="440" cy="44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25" name="Picture 207" descr="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9" y="3602"/>
              <a:ext cx="232" cy="308"/>
            </a:xfrm>
            <a:prstGeom prst="rect">
              <a:avLst/>
            </a:prstGeom>
            <a:noFill/>
          </p:spPr>
        </p:pic>
      </p:grp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282571" y="3190813"/>
            <a:ext cx="2086722" cy="4926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85533" tIns="42766" rIns="85533" bIns="42766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r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cs-CZ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Samsung InterFace" pitchFamily="34" charset="0"/>
                <a:ea typeface="돋움" pitchFamily="50" charset="-127"/>
                <a:cs typeface="Arial" pitchFamily="34" charset="0"/>
              </a:rPr>
              <a:t>Kabelový dálkový ovladač</a:t>
            </a:r>
          </a:p>
          <a:p>
            <a:pPr marL="0" marR="0" lvl="0" indent="0" algn="r" defTabSz="855663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None/>
              <a:tabLst/>
              <a:defRPr/>
            </a:pPr>
            <a:r>
              <a:rPr lang="cs-CZ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msung InterFace" pitchFamily="34" charset="0"/>
                <a:ea typeface="돋움" pitchFamily="50" charset="-127"/>
                <a:cs typeface="Arial" pitchFamily="34" charset="0"/>
              </a:rPr>
              <a:t>MWR-WW00N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grpSp>
        <p:nvGrpSpPr>
          <p:cNvPr id="28" name="그룹 62"/>
          <p:cNvGrpSpPr/>
          <p:nvPr/>
        </p:nvGrpSpPr>
        <p:grpSpPr>
          <a:xfrm>
            <a:off x="4622678" y="4971429"/>
            <a:ext cx="953714" cy="935639"/>
            <a:chOff x="2691784" y="2839477"/>
            <a:chExt cx="2649901" cy="2816320"/>
          </a:xfrm>
        </p:grpSpPr>
        <p:grpSp>
          <p:nvGrpSpPr>
            <p:cNvPr id="29" name="Group 213"/>
            <p:cNvGrpSpPr>
              <a:grpSpLocks/>
            </p:cNvGrpSpPr>
            <p:nvPr/>
          </p:nvGrpSpPr>
          <p:grpSpPr bwMode="auto">
            <a:xfrm>
              <a:off x="2691784" y="2839477"/>
              <a:ext cx="2649901" cy="2816320"/>
              <a:chOff x="1750" y="3031"/>
              <a:chExt cx="414" cy="440"/>
            </a:xfrm>
          </p:grpSpPr>
          <p:sp>
            <p:nvSpPr>
              <p:cNvPr id="38" name="Oval 76"/>
              <p:cNvSpPr>
                <a:spLocks noChangeArrowheads="1"/>
              </p:cNvSpPr>
              <p:nvPr/>
            </p:nvSpPr>
            <p:spPr bwMode="auto">
              <a:xfrm>
                <a:off x="1750" y="3031"/>
                <a:ext cx="414" cy="44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1200" kern="12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msung InterFace" pitchFamily="34" charset="0"/>
                  <a:cs typeface="Arial" pitchFamily="34" charset="0"/>
                </a:endParaRPr>
              </a:p>
            </p:txBody>
          </p:sp>
          <p:pic>
            <p:nvPicPr>
              <p:cNvPr id="39" name="Picture 209" descr="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69" y="3075"/>
                <a:ext cx="204" cy="354"/>
              </a:xfrm>
              <a:prstGeom prst="rect">
                <a:avLst/>
              </a:prstGeom>
              <a:noFill/>
            </p:spPr>
          </p:pic>
        </p:grpSp>
        <p:sp>
          <p:nvSpPr>
            <p:cNvPr id="37" name="자유형 85"/>
            <p:cNvSpPr/>
            <p:nvPr/>
          </p:nvSpPr>
          <p:spPr bwMode="auto">
            <a:xfrm rot="293234">
              <a:off x="3623302" y="5095782"/>
              <a:ext cx="817521" cy="337415"/>
            </a:xfrm>
            <a:custGeom>
              <a:avLst/>
              <a:gdLst>
                <a:gd name="connsiteX0" fmla="*/ 797777 w 817521"/>
                <a:gd name="connsiteY0" fmla="*/ 0 h 337415"/>
                <a:gd name="connsiteX1" fmla="*/ 797777 w 817521"/>
                <a:gd name="connsiteY1" fmla="*/ 0 h 337415"/>
                <a:gd name="connsiteX2" fmla="*/ 709001 w 817521"/>
                <a:gd name="connsiteY2" fmla="*/ 17755 h 337415"/>
                <a:gd name="connsiteX3" fmla="*/ 673490 w 817521"/>
                <a:gd name="connsiteY3" fmla="*/ 26633 h 337415"/>
                <a:gd name="connsiteX4" fmla="*/ 620224 w 817521"/>
                <a:gd name="connsiteY4" fmla="*/ 53266 h 337415"/>
                <a:gd name="connsiteX5" fmla="*/ 549203 w 817521"/>
                <a:gd name="connsiteY5" fmla="*/ 79899 h 337415"/>
                <a:gd name="connsiteX6" fmla="*/ 504814 w 817521"/>
                <a:gd name="connsiteY6" fmla="*/ 88777 h 337415"/>
                <a:gd name="connsiteX7" fmla="*/ 389404 w 817521"/>
                <a:gd name="connsiteY7" fmla="*/ 106532 h 337415"/>
                <a:gd name="connsiteX8" fmla="*/ 87564 w 817521"/>
                <a:gd name="connsiteY8" fmla="*/ 97654 h 337415"/>
                <a:gd name="connsiteX9" fmla="*/ 60931 w 817521"/>
                <a:gd name="connsiteY9" fmla="*/ 88777 h 337415"/>
                <a:gd name="connsiteX10" fmla="*/ 16542 w 817521"/>
                <a:gd name="connsiteY10" fmla="*/ 62144 h 337415"/>
                <a:gd name="connsiteX11" fmla="*/ 16542 w 817521"/>
                <a:gd name="connsiteY11" fmla="*/ 124287 h 337415"/>
                <a:gd name="connsiteX12" fmla="*/ 34298 w 817521"/>
                <a:gd name="connsiteY12" fmla="*/ 177553 h 337415"/>
                <a:gd name="connsiteX13" fmla="*/ 69808 w 817521"/>
                <a:gd name="connsiteY13" fmla="*/ 230819 h 337415"/>
                <a:gd name="connsiteX14" fmla="*/ 96441 w 817521"/>
                <a:gd name="connsiteY14" fmla="*/ 248575 h 337415"/>
                <a:gd name="connsiteX15" fmla="*/ 114197 w 817521"/>
                <a:gd name="connsiteY15" fmla="*/ 266330 h 337415"/>
                <a:gd name="connsiteX16" fmla="*/ 185218 w 817521"/>
                <a:gd name="connsiteY16" fmla="*/ 292963 h 337415"/>
                <a:gd name="connsiteX17" fmla="*/ 318383 w 817521"/>
                <a:gd name="connsiteY17" fmla="*/ 310718 h 337415"/>
                <a:gd name="connsiteX18" fmla="*/ 345016 w 817521"/>
                <a:gd name="connsiteY18" fmla="*/ 319596 h 337415"/>
                <a:gd name="connsiteX19" fmla="*/ 593591 w 817521"/>
                <a:gd name="connsiteY19" fmla="*/ 319596 h 337415"/>
                <a:gd name="connsiteX20" fmla="*/ 646857 w 817521"/>
                <a:gd name="connsiteY20" fmla="*/ 301841 h 337415"/>
                <a:gd name="connsiteX21" fmla="*/ 664612 w 817521"/>
                <a:gd name="connsiteY21" fmla="*/ 284085 h 337415"/>
                <a:gd name="connsiteX22" fmla="*/ 709001 w 817521"/>
                <a:gd name="connsiteY22" fmla="*/ 248575 h 337415"/>
                <a:gd name="connsiteX23" fmla="*/ 726756 w 817521"/>
                <a:gd name="connsiteY23" fmla="*/ 177553 h 337415"/>
                <a:gd name="connsiteX24" fmla="*/ 753389 w 817521"/>
                <a:gd name="connsiteY24" fmla="*/ 150920 h 337415"/>
                <a:gd name="connsiteX25" fmla="*/ 797777 w 817521"/>
                <a:gd name="connsiteY25" fmla="*/ 115410 h 337415"/>
                <a:gd name="connsiteX26" fmla="*/ 815533 w 817521"/>
                <a:gd name="connsiteY26" fmla="*/ 88777 h 337415"/>
                <a:gd name="connsiteX27" fmla="*/ 806655 w 817521"/>
                <a:gd name="connsiteY27" fmla="*/ 35511 h 337415"/>
                <a:gd name="connsiteX28" fmla="*/ 797777 w 817521"/>
                <a:gd name="connsiteY28" fmla="*/ 0 h 33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17521" h="337415">
                  <a:moveTo>
                    <a:pt x="797777" y="0"/>
                  </a:moveTo>
                  <a:lnTo>
                    <a:pt x="797777" y="0"/>
                  </a:lnTo>
                  <a:lnTo>
                    <a:pt x="709001" y="17755"/>
                  </a:lnTo>
                  <a:cubicBezTo>
                    <a:pt x="697071" y="20312"/>
                    <a:pt x="684819" y="22102"/>
                    <a:pt x="673490" y="26633"/>
                  </a:cubicBezTo>
                  <a:cubicBezTo>
                    <a:pt x="655059" y="34006"/>
                    <a:pt x="638296" y="45052"/>
                    <a:pt x="620224" y="53266"/>
                  </a:cubicBezTo>
                  <a:cubicBezTo>
                    <a:pt x="610272" y="57790"/>
                    <a:pt x="565630" y="75792"/>
                    <a:pt x="549203" y="79899"/>
                  </a:cubicBezTo>
                  <a:cubicBezTo>
                    <a:pt x="534564" y="83559"/>
                    <a:pt x="519660" y="86078"/>
                    <a:pt x="504814" y="88777"/>
                  </a:cubicBezTo>
                  <a:cubicBezTo>
                    <a:pt x="459671" y="96985"/>
                    <a:pt x="435931" y="99885"/>
                    <a:pt x="389404" y="106532"/>
                  </a:cubicBezTo>
                  <a:cubicBezTo>
                    <a:pt x="288791" y="103573"/>
                    <a:pt x="188074" y="103087"/>
                    <a:pt x="87564" y="97654"/>
                  </a:cubicBezTo>
                  <a:cubicBezTo>
                    <a:pt x="78220" y="97149"/>
                    <a:pt x="68955" y="93592"/>
                    <a:pt x="60931" y="88777"/>
                  </a:cubicBezTo>
                  <a:cubicBezTo>
                    <a:pt x="0" y="52219"/>
                    <a:pt x="91987" y="87290"/>
                    <a:pt x="16542" y="62144"/>
                  </a:cubicBezTo>
                  <a:cubicBezTo>
                    <a:pt x="4707" y="97651"/>
                    <a:pt x="4222" y="83220"/>
                    <a:pt x="16542" y="124287"/>
                  </a:cubicBezTo>
                  <a:cubicBezTo>
                    <a:pt x="21920" y="142214"/>
                    <a:pt x="23916" y="161980"/>
                    <a:pt x="34298" y="177553"/>
                  </a:cubicBezTo>
                  <a:lnTo>
                    <a:pt x="69808" y="230819"/>
                  </a:lnTo>
                  <a:cubicBezTo>
                    <a:pt x="75726" y="239697"/>
                    <a:pt x="88109" y="241910"/>
                    <a:pt x="96441" y="248575"/>
                  </a:cubicBezTo>
                  <a:cubicBezTo>
                    <a:pt x="102977" y="253804"/>
                    <a:pt x="107233" y="261687"/>
                    <a:pt x="114197" y="266330"/>
                  </a:cubicBezTo>
                  <a:cubicBezTo>
                    <a:pt x="138422" y="282480"/>
                    <a:pt x="157335" y="287386"/>
                    <a:pt x="185218" y="292963"/>
                  </a:cubicBezTo>
                  <a:cubicBezTo>
                    <a:pt x="235034" y="302927"/>
                    <a:pt x="265079" y="304796"/>
                    <a:pt x="318383" y="310718"/>
                  </a:cubicBezTo>
                  <a:cubicBezTo>
                    <a:pt x="327261" y="313677"/>
                    <a:pt x="335809" y="317922"/>
                    <a:pt x="345016" y="319596"/>
                  </a:cubicBezTo>
                  <a:cubicBezTo>
                    <a:pt x="443019" y="337415"/>
                    <a:pt x="471241" y="325714"/>
                    <a:pt x="593591" y="319596"/>
                  </a:cubicBezTo>
                  <a:lnTo>
                    <a:pt x="646857" y="301841"/>
                  </a:lnTo>
                  <a:cubicBezTo>
                    <a:pt x="654798" y="299194"/>
                    <a:pt x="658076" y="289314"/>
                    <a:pt x="664612" y="284085"/>
                  </a:cubicBezTo>
                  <a:cubicBezTo>
                    <a:pt x="720620" y="239278"/>
                    <a:pt x="666120" y="291454"/>
                    <a:pt x="709001" y="248575"/>
                  </a:cubicBezTo>
                  <a:cubicBezTo>
                    <a:pt x="710282" y="242169"/>
                    <a:pt x="718955" y="189254"/>
                    <a:pt x="726756" y="177553"/>
                  </a:cubicBezTo>
                  <a:cubicBezTo>
                    <a:pt x="733720" y="167107"/>
                    <a:pt x="745352" y="160565"/>
                    <a:pt x="753389" y="150920"/>
                  </a:cubicBezTo>
                  <a:cubicBezTo>
                    <a:pt x="784278" y="113853"/>
                    <a:pt x="754055" y="129983"/>
                    <a:pt x="797777" y="115410"/>
                  </a:cubicBezTo>
                  <a:cubicBezTo>
                    <a:pt x="803696" y="106532"/>
                    <a:pt x="814355" y="99381"/>
                    <a:pt x="815533" y="88777"/>
                  </a:cubicBezTo>
                  <a:cubicBezTo>
                    <a:pt x="817521" y="70887"/>
                    <a:pt x="808285" y="53437"/>
                    <a:pt x="806655" y="35511"/>
                  </a:cubicBezTo>
                  <a:cubicBezTo>
                    <a:pt x="805315" y="20775"/>
                    <a:pt x="806655" y="5918"/>
                    <a:pt x="797777" y="0"/>
                  </a:cubicBezTo>
                  <a:close/>
                </a:path>
              </a:pathLst>
            </a:cu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wrap="none" lIns="36000" tIns="36000" rIns="36000" bIns="36000" rtlCol="0" anchor="ctr">
              <a:normAutofit fontScale="25000" lnSpcReduction="20000"/>
            </a:bodyPr>
            <a:lstStyle/>
            <a:p>
              <a:pPr algn="ctr" defTabSz="855663">
                <a:spcBef>
                  <a:spcPct val="0"/>
                </a:spcBef>
              </a:pPr>
              <a:endParaRPr lang="ko-KR" altLang="en-US" b="0" dirty="0" smtClean="0">
                <a:latin typeface="Samsung InterFace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40" name="그룹 139"/>
          <p:cNvGrpSpPr/>
          <p:nvPr/>
        </p:nvGrpSpPr>
        <p:grpSpPr>
          <a:xfrm>
            <a:off x="2204208" y="2472729"/>
            <a:ext cx="990734" cy="914524"/>
            <a:chOff x="1225962" y="2780928"/>
            <a:chExt cx="990734" cy="914524"/>
          </a:xfrm>
        </p:grpSpPr>
        <p:sp>
          <p:nvSpPr>
            <p:cNvPr id="41" name="Oval 75"/>
            <p:cNvSpPr>
              <a:spLocks noChangeArrowheads="1"/>
            </p:cNvSpPr>
            <p:nvPr/>
          </p:nvSpPr>
          <p:spPr bwMode="auto">
            <a:xfrm>
              <a:off x="1225962" y="2780928"/>
              <a:ext cx="990734" cy="914524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grpSp>
          <p:nvGrpSpPr>
            <p:cNvPr id="42" name="그룹 668"/>
            <p:cNvGrpSpPr/>
            <p:nvPr/>
          </p:nvGrpSpPr>
          <p:grpSpPr>
            <a:xfrm>
              <a:off x="1435656" y="2946158"/>
              <a:ext cx="504056" cy="501328"/>
              <a:chOff x="4644008" y="2132856"/>
              <a:chExt cx="1584176" cy="1548172"/>
            </a:xfrm>
          </p:grpSpPr>
          <p:grpSp>
            <p:nvGrpSpPr>
              <p:cNvPr id="43" name="그룹 667"/>
              <p:cNvGrpSpPr/>
              <p:nvPr/>
            </p:nvGrpSpPr>
            <p:grpSpPr>
              <a:xfrm>
                <a:off x="4644008" y="2132856"/>
                <a:ext cx="1584176" cy="1548172"/>
                <a:chOff x="2627784" y="2600908"/>
                <a:chExt cx="1584176" cy="1548172"/>
              </a:xfrm>
            </p:grpSpPr>
            <p:sp>
              <p:nvSpPr>
                <p:cNvPr id="45" name="모서리가 둥근 직사각형 103"/>
                <p:cNvSpPr/>
                <p:nvPr/>
              </p:nvSpPr>
              <p:spPr bwMode="auto">
                <a:xfrm>
                  <a:off x="2627784" y="2600908"/>
                  <a:ext cx="1584176" cy="1548172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모서리가 둥근 직사각형 104"/>
                <p:cNvSpPr/>
                <p:nvPr/>
              </p:nvSpPr>
              <p:spPr bwMode="auto">
                <a:xfrm>
                  <a:off x="2814638" y="2780928"/>
                  <a:ext cx="569229" cy="1188132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모서리가 둥근 직사각형 105"/>
                <p:cNvSpPr/>
                <p:nvPr/>
              </p:nvSpPr>
              <p:spPr bwMode="auto">
                <a:xfrm>
                  <a:off x="3399086" y="2960948"/>
                  <a:ext cx="120402" cy="58477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모서리가 둥근 직사각형 106"/>
                <p:cNvSpPr/>
                <p:nvPr/>
              </p:nvSpPr>
              <p:spPr bwMode="auto">
                <a:xfrm>
                  <a:off x="3402920" y="3226507"/>
                  <a:ext cx="120402" cy="58477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모서리가 둥근 직사각형 107"/>
                <p:cNvSpPr/>
                <p:nvPr/>
              </p:nvSpPr>
              <p:spPr bwMode="auto">
                <a:xfrm>
                  <a:off x="3406503" y="3489586"/>
                  <a:ext cx="120402" cy="58477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모서리가 둥근 직사각형 108"/>
                <p:cNvSpPr/>
                <p:nvPr/>
              </p:nvSpPr>
              <p:spPr bwMode="auto">
                <a:xfrm>
                  <a:off x="3410337" y="3755145"/>
                  <a:ext cx="120402" cy="58477"/>
                </a:xfrm>
                <a:prstGeom prst="roundRect">
                  <a:avLst>
                    <a:gd name="adj" fmla="val 6208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직사각형 109"/>
                <p:cNvSpPr/>
                <p:nvPr/>
              </p:nvSpPr>
              <p:spPr bwMode="auto">
                <a:xfrm>
                  <a:off x="3635896" y="3320988"/>
                  <a:ext cx="572468" cy="3600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>
                    <a:latin typeface="Samsung InterFace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모서리가 둥근 직사각형 110"/>
                <p:cNvSpPr/>
                <p:nvPr/>
              </p:nvSpPr>
              <p:spPr bwMode="auto">
                <a:xfrm>
                  <a:off x="3743908" y="3933056"/>
                  <a:ext cx="144016" cy="119874"/>
                </a:xfrm>
                <a:prstGeom prst="roundRect">
                  <a:avLst>
                    <a:gd name="adj" fmla="val 34225"/>
                  </a:avLst>
                </a:prstGeom>
                <a:solidFill>
                  <a:schemeClr val="bg1"/>
                </a:solidFill>
                <a:ln w="1524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b="0">
                    <a:latin typeface="Samsung InterFace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44" name="직선 연결선 102"/>
              <p:cNvCxnSpPr/>
              <p:nvPr/>
            </p:nvCxnSpPr>
            <p:spPr bwMode="auto">
              <a:xfrm rot="5400000">
                <a:off x="4880134" y="2906942"/>
                <a:ext cx="1548172" cy="0"/>
              </a:xfrm>
              <a:prstGeom prst="line">
                <a:avLst/>
              </a:prstGeom>
              <a:solidFill>
                <a:schemeClr val="bg1"/>
              </a:solidFill>
              <a:ln w="1524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</p:grpSp>
      <p:sp>
        <p:nvSpPr>
          <p:cNvPr id="53" name="Line 25"/>
          <p:cNvSpPr>
            <a:spLocks noChangeShapeType="1"/>
          </p:cNvSpPr>
          <p:nvPr/>
        </p:nvSpPr>
        <p:spPr bwMode="auto">
          <a:xfrm flipV="1">
            <a:off x="3200128" y="2667173"/>
            <a:ext cx="2232248" cy="360040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54" name="Line 25"/>
          <p:cNvSpPr>
            <a:spLocks noChangeShapeType="1"/>
          </p:cNvSpPr>
          <p:nvPr/>
        </p:nvSpPr>
        <p:spPr bwMode="auto">
          <a:xfrm>
            <a:off x="6224464" y="2811189"/>
            <a:ext cx="2088232" cy="1224136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5144344" y="4035325"/>
            <a:ext cx="167994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lang="en-US" altLang="ko-KR" sz="1800" b="1" dirty="0" smtClean="0">
                <a:solidFill>
                  <a:srgbClr val="0070C0"/>
                </a:solidFill>
                <a:latin typeface="Samsung InterFace" pitchFamily="34" charset="0"/>
                <a:cs typeface="Arial" pitchFamily="34" charset="0"/>
              </a:rPr>
              <a:t>Hydro </a:t>
            </a:r>
            <a:r>
              <a:rPr lang="cs-CZ" altLang="ko-KR" sz="1800" b="1" dirty="0" smtClean="0">
                <a:solidFill>
                  <a:srgbClr val="0070C0"/>
                </a:solidFill>
                <a:latin typeface="Samsung InterFace" pitchFamily="34" charset="0"/>
                <a:cs typeface="Arial" pitchFamily="34" charset="0"/>
              </a:rPr>
              <a:t>jednotka</a:t>
            </a:r>
            <a:endParaRPr lang="en-US" altLang="ko-KR" sz="1800" b="1" dirty="0">
              <a:solidFill>
                <a:srgbClr val="0070C0"/>
              </a:solidFill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9392816" y="3027213"/>
            <a:ext cx="2045044" cy="3910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85533" tIns="42766" rIns="85533" bIns="42766">
            <a:spAutoFit/>
          </a:bodyPr>
          <a:lstStyle/>
          <a:p>
            <a:pPr defTabSz="855663">
              <a:lnSpc>
                <a:spcPct val="110000"/>
              </a:lnSpc>
              <a:buClr>
                <a:srgbClr val="3333CC"/>
              </a:buClr>
              <a:buFont typeface="Wingdings" pitchFamily="2" charset="2"/>
              <a:buNone/>
            </a:pPr>
            <a:r>
              <a:rPr lang="ko-KR" altLang="en-US" b="1" dirty="0"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cs-CZ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Solární čerpadlo</a:t>
            </a:r>
            <a:endParaRPr lang="en-US" altLang="ko-KR" b="1" dirty="0"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6224514" y="5908228"/>
            <a:ext cx="2045044" cy="36747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85533" tIns="42766" rIns="85533" bIns="42766">
            <a:spAutoFit/>
          </a:bodyPr>
          <a:lstStyle/>
          <a:p>
            <a:pPr defTabSz="855663">
              <a:lnSpc>
                <a:spcPct val="110000"/>
              </a:lnSpc>
              <a:buClr>
                <a:srgbClr val="3333CC"/>
              </a:buClr>
              <a:buFont typeface="Wingdings" pitchFamily="2" charset="2"/>
              <a:buNone/>
            </a:pPr>
            <a:r>
              <a:rPr lang="cs-CZ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Směšovací ventil</a:t>
            </a:r>
            <a:endParaRPr lang="en-US" altLang="ko-KR" b="1" dirty="0"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grpSp>
        <p:nvGrpSpPr>
          <p:cNvPr id="58" name="Group 213"/>
          <p:cNvGrpSpPr>
            <a:grpSpLocks/>
          </p:cNvGrpSpPr>
          <p:nvPr/>
        </p:nvGrpSpPr>
        <p:grpSpPr bwMode="auto">
          <a:xfrm>
            <a:off x="6102028" y="4971429"/>
            <a:ext cx="914524" cy="914524"/>
            <a:chOff x="1750" y="3031"/>
            <a:chExt cx="440" cy="440"/>
          </a:xfrm>
        </p:grpSpPr>
        <p:sp>
          <p:nvSpPr>
            <p:cNvPr id="59" name="Oval 76"/>
            <p:cNvSpPr>
              <a:spLocks noChangeArrowheads="1"/>
            </p:cNvSpPr>
            <p:nvPr/>
          </p:nvSpPr>
          <p:spPr bwMode="auto">
            <a:xfrm>
              <a:off x="1750" y="3031"/>
              <a:ext cx="440" cy="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60" name="Picture 209" descr="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9" y="3075"/>
              <a:ext cx="204" cy="354"/>
            </a:xfrm>
            <a:prstGeom prst="rect">
              <a:avLst/>
            </a:prstGeom>
            <a:noFill/>
          </p:spPr>
        </p:pic>
      </p:grpSp>
      <p:sp>
        <p:nvSpPr>
          <p:cNvPr id="61" name="Line 26"/>
          <p:cNvSpPr>
            <a:spLocks noChangeShapeType="1"/>
          </p:cNvSpPr>
          <p:nvPr/>
        </p:nvSpPr>
        <p:spPr bwMode="auto">
          <a:xfrm>
            <a:off x="5720408" y="2739181"/>
            <a:ext cx="2808312" cy="144016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grpSp>
        <p:nvGrpSpPr>
          <p:cNvPr id="62" name="그룹 130"/>
          <p:cNvGrpSpPr/>
          <p:nvPr/>
        </p:nvGrpSpPr>
        <p:grpSpPr>
          <a:xfrm>
            <a:off x="2353410" y="3587422"/>
            <a:ext cx="990734" cy="914524"/>
            <a:chOff x="3300143" y="3375994"/>
            <a:chExt cx="756708" cy="698500"/>
          </a:xfrm>
        </p:grpSpPr>
        <p:sp>
          <p:nvSpPr>
            <p:cNvPr id="63" name="Oval 75"/>
            <p:cNvSpPr>
              <a:spLocks noChangeArrowheads="1"/>
            </p:cNvSpPr>
            <p:nvPr/>
          </p:nvSpPr>
          <p:spPr bwMode="auto">
            <a:xfrm>
              <a:off x="3300143" y="3375994"/>
              <a:ext cx="756708" cy="69850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64" name="Picture 206" descr="Untitled-6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08429" y="3467118"/>
              <a:ext cx="529696" cy="533400"/>
            </a:xfrm>
            <a:prstGeom prst="rect">
              <a:avLst/>
            </a:prstGeom>
            <a:noFill/>
          </p:spPr>
        </p:pic>
      </p:grpSp>
      <p:sp>
        <p:nvSpPr>
          <p:cNvPr id="65" name="Line 25"/>
          <p:cNvSpPr>
            <a:spLocks noChangeShapeType="1"/>
          </p:cNvSpPr>
          <p:nvPr/>
        </p:nvSpPr>
        <p:spPr bwMode="auto">
          <a:xfrm flipV="1">
            <a:off x="3992216" y="2811190"/>
            <a:ext cx="1512168" cy="1800200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sp>
        <p:nvSpPr>
          <p:cNvPr id="66" name="Line 28"/>
          <p:cNvSpPr>
            <a:spLocks noChangeShapeType="1"/>
          </p:cNvSpPr>
          <p:nvPr/>
        </p:nvSpPr>
        <p:spPr bwMode="auto">
          <a:xfrm>
            <a:off x="6080448" y="2811189"/>
            <a:ext cx="1539817" cy="1882825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 wrap="none" lIns="85533" tIns="42766" rIns="85533" bIns="42766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msung InterFace" pitchFamily="34" charset="0"/>
              <a:cs typeface="Arial" pitchFamily="34" charset="0"/>
            </a:endParaRPr>
          </a:p>
        </p:txBody>
      </p:sp>
      <p:grpSp>
        <p:nvGrpSpPr>
          <p:cNvPr id="67" name="그룹 141"/>
          <p:cNvGrpSpPr/>
          <p:nvPr/>
        </p:nvGrpSpPr>
        <p:grpSpPr>
          <a:xfrm>
            <a:off x="8474090" y="2451149"/>
            <a:ext cx="990734" cy="914524"/>
            <a:chOff x="3300143" y="3375994"/>
            <a:chExt cx="756708" cy="698500"/>
          </a:xfrm>
        </p:grpSpPr>
        <p:sp>
          <p:nvSpPr>
            <p:cNvPr id="68" name="Oval 75"/>
            <p:cNvSpPr>
              <a:spLocks noChangeArrowheads="1"/>
            </p:cNvSpPr>
            <p:nvPr/>
          </p:nvSpPr>
          <p:spPr bwMode="auto">
            <a:xfrm>
              <a:off x="3300143" y="3375994"/>
              <a:ext cx="756708" cy="69850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69" name="Picture 206" descr="Untitled-6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08429" y="3467118"/>
              <a:ext cx="529696" cy="533400"/>
            </a:xfrm>
            <a:prstGeom prst="rect">
              <a:avLst/>
            </a:prstGeom>
            <a:noFill/>
          </p:spPr>
        </p:pic>
      </p:grpSp>
      <p:grpSp>
        <p:nvGrpSpPr>
          <p:cNvPr id="70" name="Group 213"/>
          <p:cNvGrpSpPr>
            <a:grpSpLocks/>
          </p:cNvGrpSpPr>
          <p:nvPr/>
        </p:nvGrpSpPr>
        <p:grpSpPr bwMode="auto">
          <a:xfrm>
            <a:off x="3272136" y="4521925"/>
            <a:ext cx="914524" cy="914524"/>
            <a:chOff x="1750" y="3031"/>
            <a:chExt cx="440" cy="440"/>
          </a:xfrm>
        </p:grpSpPr>
        <p:sp>
          <p:nvSpPr>
            <p:cNvPr id="71" name="Oval 76"/>
            <p:cNvSpPr>
              <a:spLocks noChangeArrowheads="1"/>
            </p:cNvSpPr>
            <p:nvPr/>
          </p:nvSpPr>
          <p:spPr bwMode="auto">
            <a:xfrm>
              <a:off x="1750" y="3031"/>
              <a:ext cx="440" cy="4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Samsung InterFace" pitchFamily="34" charset="0"/>
                <a:cs typeface="Arial" pitchFamily="34" charset="0"/>
              </a:endParaRPr>
            </a:p>
          </p:txBody>
        </p:sp>
        <p:pic>
          <p:nvPicPr>
            <p:cNvPr id="72" name="Picture 209" descr="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9" y="3075"/>
              <a:ext cx="204" cy="354"/>
            </a:xfrm>
            <a:prstGeom prst="rect">
              <a:avLst/>
            </a:prstGeom>
            <a:noFill/>
          </p:spPr>
        </p:pic>
      </p:grpSp>
      <p:sp>
        <p:nvSpPr>
          <p:cNvPr id="73" name="Rectangle 31"/>
          <p:cNvSpPr>
            <a:spLocks noChangeArrowheads="1"/>
          </p:cNvSpPr>
          <p:nvPr/>
        </p:nvSpPr>
        <p:spPr bwMode="auto">
          <a:xfrm>
            <a:off x="1772234" y="5317624"/>
            <a:ext cx="1839860" cy="3910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85533" tIns="42766" rIns="85533" bIns="42766">
            <a:spAutoFit/>
          </a:bodyPr>
          <a:lstStyle/>
          <a:p>
            <a:pPr defTabSz="855663">
              <a:lnSpc>
                <a:spcPct val="110000"/>
              </a:lnSpc>
              <a:buClr>
                <a:srgbClr val="3333CC"/>
              </a:buClr>
              <a:buFont typeface="Wingdings" pitchFamily="2" charset="2"/>
              <a:buNone/>
            </a:pPr>
            <a:r>
              <a:rPr lang="ko-KR" altLang="en-US" b="1" dirty="0">
                <a:latin typeface="Samsung InterFace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3</a:t>
            </a:r>
            <a:r>
              <a:rPr lang="cs-CZ" altLang="ko-KR" b="1" dirty="0" smtClean="0">
                <a:latin typeface="Samsung InterFace" pitchFamily="34" charset="0"/>
                <a:ea typeface="돋움" pitchFamily="50" charset="-127"/>
                <a:cs typeface="Arial" pitchFamily="34" charset="0"/>
              </a:rPr>
              <a:t>-cestný ventil</a:t>
            </a:r>
            <a:endParaRPr lang="en-US" altLang="ko-KR" b="1" dirty="0">
              <a:latin typeface="Samsung InterFace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1084134" y="20281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9485" y="1217705"/>
            <a:ext cx="1165115" cy="749348"/>
          </a:xfrm>
          <a:prstGeom prst="rect">
            <a:avLst/>
          </a:prstGeom>
        </p:spPr>
      </p:pic>
      <p:sp>
        <p:nvSpPr>
          <p:cNvPr id="79" name="직사각형 148"/>
          <p:cNvSpPr/>
          <p:nvPr/>
        </p:nvSpPr>
        <p:spPr>
          <a:xfrm>
            <a:off x="6364151" y="1324099"/>
            <a:ext cx="2454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2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Obsahuje: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Ovladač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Čidlo průtoku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T čidlo TUV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T čidlo směšovací ventil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12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T čidlo záložní ohřívač</a:t>
            </a:r>
          </a:p>
        </p:txBody>
      </p:sp>
      <p:grpSp>
        <p:nvGrpSpPr>
          <p:cNvPr id="76" name="그룹 3"/>
          <p:cNvGrpSpPr/>
          <p:nvPr/>
        </p:nvGrpSpPr>
        <p:grpSpPr>
          <a:xfrm>
            <a:off x="4632735" y="1396378"/>
            <a:ext cx="1864455" cy="1380719"/>
            <a:chOff x="9692296" y="5043656"/>
            <a:chExt cx="1256343" cy="993546"/>
          </a:xfrm>
        </p:grpSpPr>
        <p:grpSp>
          <p:nvGrpSpPr>
            <p:cNvPr id="80" name="그룹 143"/>
            <p:cNvGrpSpPr/>
            <p:nvPr/>
          </p:nvGrpSpPr>
          <p:grpSpPr>
            <a:xfrm>
              <a:off x="9692296" y="5043656"/>
              <a:ext cx="1256343" cy="767278"/>
              <a:chOff x="8743052" y="5668677"/>
              <a:chExt cx="1256343" cy="767278"/>
            </a:xfrm>
          </p:grpSpPr>
          <p:grpSp>
            <p:nvGrpSpPr>
              <p:cNvPr id="82" name="그룹 144"/>
              <p:cNvGrpSpPr/>
              <p:nvPr/>
            </p:nvGrpSpPr>
            <p:grpSpPr>
              <a:xfrm rot="19613868">
                <a:off x="8743052" y="5668677"/>
                <a:ext cx="1256343" cy="767278"/>
                <a:chOff x="8674434" y="5790224"/>
                <a:chExt cx="3311276" cy="534850"/>
              </a:xfrm>
            </p:grpSpPr>
            <p:pic>
              <p:nvPicPr>
                <p:cNvPr id="84" name="그림 146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8674434" y="5863643"/>
                  <a:ext cx="3311276" cy="461431"/>
                </a:xfrm>
                <a:prstGeom prst="rect">
                  <a:avLst/>
                </a:prstGeom>
              </p:spPr>
            </p:pic>
            <p:pic>
              <p:nvPicPr>
                <p:cNvPr id="85" name="그림 147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963130" y="5790224"/>
                  <a:ext cx="1610094" cy="406751"/>
                </a:xfrm>
                <a:prstGeom prst="rect">
                  <a:avLst/>
                </a:prstGeom>
              </p:spPr>
            </p:pic>
          </p:grpSp>
          <p:pic>
            <p:nvPicPr>
              <p:cNvPr id="83" name="Picture 3"/>
              <p:cNvPicPr>
                <a:picLocks noChangeAspect="1" noChangeArrowheads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6546" y="5721498"/>
                <a:ext cx="1028572" cy="6329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1" name="직사각형 148"/>
            <p:cNvSpPr/>
            <p:nvPr/>
          </p:nvSpPr>
          <p:spPr>
            <a:xfrm>
              <a:off x="9890824" y="5821758"/>
              <a:ext cx="8226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MIM-E030CN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71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1034575" y="645194"/>
            <a:ext cx="10515600" cy="325755"/>
          </a:xfrm>
          <a:prstGeom prst="rect">
            <a:avLst/>
          </a:prstGeom>
        </p:spPr>
        <p:txBody>
          <a:bodyPr vert="horz" lIns="77907" tIns="38953" rIns="77907" bIns="38953" rtlCol="0" anchor="ctr">
            <a:normAutofit fontScale="97500" lnSpcReduction="10000"/>
          </a:bodyPr>
          <a:lstStyle>
            <a:lvl1pPr marL="324605" indent="-324605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kumimoji="1" lang="pl-PL" altLang="ko-KR" b="1" dirty="0" smtClean="0">
                <a:ea typeface="Arial Unicode MS" panose="020B0604020202020204" pitchFamily="50" charset="-127"/>
              </a:rPr>
              <a:t>EHS ClimateHub Mono, EHS Mono od 5kW do 16kW</a:t>
            </a:r>
            <a:endParaRPr kumimoji="1" lang="pl-PL" altLang="ko-KR" b="1" dirty="0">
              <a:ea typeface="Arial Unicode MS" panose="020B0604020202020204" pitchFamily="50" charset="-127"/>
            </a:endParaRPr>
          </a:p>
        </p:txBody>
      </p:sp>
      <p:graphicFrame>
        <p:nvGraphicFramePr>
          <p:cNvPr id="101" name="표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560347"/>
              </p:ext>
            </p:extLst>
          </p:nvPr>
        </p:nvGraphicFramePr>
        <p:xfrm>
          <a:off x="483882" y="1988782"/>
          <a:ext cx="5481068" cy="2493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420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Jednotka s</a:t>
                      </a:r>
                      <a:r>
                        <a:rPr lang="cs-CZ" altLang="ko-KR" sz="1200" b="1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 integrovaným zásobníkem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200L</a:t>
                      </a:r>
                      <a:endParaRPr lang="ko-KR" altLang="en-US" sz="1200" b="1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260L</a:t>
                      </a:r>
                      <a:endParaRPr lang="ko-KR" altLang="en-US" sz="1200" b="1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65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65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2" name="표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858982"/>
              </p:ext>
            </p:extLst>
          </p:nvPr>
        </p:nvGraphicFramePr>
        <p:xfrm>
          <a:off x="6168008" y="1988781"/>
          <a:ext cx="5472608" cy="2308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010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Příslušenství</a:t>
                      </a:r>
                    </a:p>
                    <a:p>
                      <a:pPr algn="ctr" latinLnBrk="1"/>
                      <a:r>
                        <a:rPr lang="en-US" altLang="ko-KR" sz="9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altLang="ko-KR" sz="9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pro Jedn.  s</a:t>
                      </a:r>
                      <a:r>
                        <a:rPr lang="cs-CZ" altLang="ko-KR" sz="900" b="1" kern="120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 interg. zásobníkem</a:t>
                      </a:r>
                      <a:r>
                        <a:rPr lang="en-US" altLang="ko-KR" sz="9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Popis</a:t>
                      </a:r>
                      <a:endParaRPr lang="en-US" altLang="ko-KR" sz="12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Přídavné vytápění /</a:t>
                      </a: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Backup Heater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cs-CZ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pouze pro </a:t>
                      </a:r>
                      <a:r>
                        <a:rPr kumimoji="1" lang="el-GR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1Φ</a:t>
                      </a:r>
                      <a:r>
                        <a:rPr kumimoji="1" lang="en-US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el-GR" altLang="ko-KR" sz="9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Kabelový ovladač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3" name="표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935496"/>
              </p:ext>
            </p:extLst>
          </p:nvPr>
        </p:nvGraphicFramePr>
        <p:xfrm>
          <a:off x="483882" y="4427181"/>
          <a:ext cx="8420431" cy="2314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7559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Venkovní jednotka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5kW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8kW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12kW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16kW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4" name="표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177739"/>
              </p:ext>
            </p:extLst>
          </p:nvPr>
        </p:nvGraphicFramePr>
        <p:xfrm>
          <a:off x="9098280" y="4427181"/>
          <a:ext cx="2542336" cy="2314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7559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Řídicí</a:t>
                      </a:r>
                      <a:r>
                        <a:rPr lang="cs-CZ" altLang="ko-KR" sz="1200" b="1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 sada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6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SamsungOne 500" panose="020B0603030303020204" pitchFamily="34" charset="0"/>
                        <a:ea typeface="SamsungOne 500" panose="020B0603030303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05" name="그룹 1"/>
          <p:cNvGrpSpPr/>
          <p:nvPr/>
        </p:nvGrpSpPr>
        <p:grpSpPr>
          <a:xfrm>
            <a:off x="2113794" y="2655943"/>
            <a:ext cx="3307108" cy="1689016"/>
            <a:chOff x="2113794" y="2302042"/>
            <a:chExt cx="3307108" cy="1689016"/>
          </a:xfrm>
        </p:grpSpPr>
        <p:sp>
          <p:nvSpPr>
            <p:cNvPr id="106" name="직사각형 77"/>
            <p:cNvSpPr/>
            <p:nvPr/>
          </p:nvSpPr>
          <p:spPr>
            <a:xfrm>
              <a:off x="2504550" y="2387853"/>
              <a:ext cx="9236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AE200RNWMEG</a:t>
              </a:r>
            </a:p>
          </p:txBody>
        </p:sp>
        <p:sp>
          <p:nvSpPr>
            <p:cNvPr id="107" name="직사각형 78"/>
            <p:cNvSpPr/>
            <p:nvPr/>
          </p:nvSpPr>
          <p:spPr>
            <a:xfrm>
              <a:off x="4503663" y="2388898"/>
              <a:ext cx="91723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AE260RNWMEG</a:t>
              </a:r>
            </a:p>
          </p:txBody>
        </p:sp>
        <p:sp>
          <p:nvSpPr>
            <p:cNvPr id="108" name="직사각형 79"/>
            <p:cNvSpPr/>
            <p:nvPr/>
          </p:nvSpPr>
          <p:spPr>
            <a:xfrm>
              <a:off x="4468970" y="3309778"/>
              <a:ext cx="9268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AE260RNWMGG</a:t>
              </a:r>
            </a:p>
          </p:txBody>
        </p:sp>
        <p:pic>
          <p:nvPicPr>
            <p:cNvPr id="129" name="그림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794" y="2302042"/>
              <a:ext cx="309798" cy="750553"/>
            </a:xfrm>
            <a:prstGeom prst="rect">
              <a:avLst/>
            </a:prstGeom>
          </p:spPr>
        </p:pic>
        <p:pic>
          <p:nvPicPr>
            <p:cNvPr id="121" name="그림 10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76" y="2302042"/>
              <a:ext cx="309798" cy="750553"/>
            </a:xfrm>
            <a:prstGeom prst="rect">
              <a:avLst/>
            </a:prstGeom>
          </p:spPr>
        </p:pic>
        <p:pic>
          <p:nvPicPr>
            <p:cNvPr id="113" name="그림 1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76" y="3240505"/>
              <a:ext cx="309798" cy="750553"/>
            </a:xfrm>
            <a:prstGeom prst="rect">
              <a:avLst/>
            </a:prstGeom>
          </p:spPr>
        </p:pic>
      </p:grpSp>
      <p:grpSp>
        <p:nvGrpSpPr>
          <p:cNvPr id="136" name="그룹 2"/>
          <p:cNvGrpSpPr/>
          <p:nvPr/>
        </p:nvGrpSpPr>
        <p:grpSpPr>
          <a:xfrm>
            <a:off x="8664225" y="2578167"/>
            <a:ext cx="2307560" cy="1667267"/>
            <a:chOff x="8664225" y="2337797"/>
            <a:chExt cx="2307560" cy="1667267"/>
          </a:xfrm>
        </p:grpSpPr>
        <p:sp>
          <p:nvSpPr>
            <p:cNvPr id="137" name="직사각형 55"/>
            <p:cNvSpPr/>
            <p:nvPr/>
          </p:nvSpPr>
          <p:spPr>
            <a:xfrm>
              <a:off x="8737370" y="2694190"/>
              <a:ext cx="7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4kW, </a:t>
              </a:r>
              <a:r>
                <a:rPr lang="el-GR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1Φ</a:t>
              </a:r>
              <a:endPara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MHC-400FE</a:t>
              </a:r>
            </a:p>
          </p:txBody>
        </p:sp>
        <p:sp>
          <p:nvSpPr>
            <p:cNvPr id="138" name="직사각형 58"/>
            <p:cNvSpPr/>
            <p:nvPr/>
          </p:nvSpPr>
          <p:spPr>
            <a:xfrm>
              <a:off x="10163343" y="2698322"/>
              <a:ext cx="7344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6kW, </a:t>
              </a:r>
              <a:r>
                <a:rPr lang="el-GR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1Φ</a:t>
              </a:r>
              <a:endPara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MHC-600FE</a:t>
              </a:r>
            </a:p>
          </p:txBody>
        </p:sp>
        <p:sp>
          <p:nvSpPr>
            <p:cNvPr id="139" name="직사각형 62"/>
            <p:cNvSpPr/>
            <p:nvPr/>
          </p:nvSpPr>
          <p:spPr>
            <a:xfrm>
              <a:off x="9400347" y="3789620"/>
              <a:ext cx="8226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MWR-WW10N</a:t>
              </a:r>
            </a:p>
          </p:txBody>
        </p:sp>
        <p:pic>
          <p:nvPicPr>
            <p:cNvPr id="140" name="Picture 3" descr="D:\00_작업폴더\00_삼성전자 에어컨_EHS R32 세일즈가이드_오진혁 프로\png\02-4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4225" y="2337797"/>
              <a:ext cx="882388" cy="3345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3" descr="D:\00_작업폴더\00_삼성전자 에어컨_EHS R32 세일즈가이드_오진혁 프로\png\02-4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9397" y="2337797"/>
              <a:ext cx="882388" cy="3345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9" descr="D:\00_작업폴더\00_삼성전자 에어컨_EHS R32 세일즈가이드_오진혁 프로\png\02-2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478" y="3260839"/>
              <a:ext cx="484399" cy="488011"/>
            </a:xfrm>
            <a:prstGeom prst="rect">
              <a:avLst/>
            </a:prstGeom>
            <a:noFill/>
            <a:effectLst>
              <a:outerShdw blurRad="38100" dist="254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" name="그룹 3"/>
          <p:cNvGrpSpPr/>
          <p:nvPr/>
        </p:nvGrpSpPr>
        <p:grpSpPr>
          <a:xfrm>
            <a:off x="9264352" y="4983428"/>
            <a:ext cx="1256343" cy="993546"/>
            <a:chOff x="9692296" y="5043656"/>
            <a:chExt cx="1256343" cy="993546"/>
          </a:xfrm>
        </p:grpSpPr>
        <p:grpSp>
          <p:nvGrpSpPr>
            <p:cNvPr id="145" name="그룹 143"/>
            <p:cNvGrpSpPr/>
            <p:nvPr/>
          </p:nvGrpSpPr>
          <p:grpSpPr>
            <a:xfrm>
              <a:off x="9692296" y="5043656"/>
              <a:ext cx="1256343" cy="767278"/>
              <a:chOff x="8743052" y="5668677"/>
              <a:chExt cx="1256343" cy="767278"/>
            </a:xfrm>
          </p:grpSpPr>
          <p:grpSp>
            <p:nvGrpSpPr>
              <p:cNvPr id="147" name="그룹 144"/>
              <p:cNvGrpSpPr/>
              <p:nvPr/>
            </p:nvGrpSpPr>
            <p:grpSpPr>
              <a:xfrm rot="19613868">
                <a:off x="8743052" y="5668677"/>
                <a:ext cx="1256343" cy="767278"/>
                <a:chOff x="8674434" y="5790224"/>
                <a:chExt cx="3311276" cy="534850"/>
              </a:xfrm>
            </p:grpSpPr>
            <p:pic>
              <p:nvPicPr>
                <p:cNvPr id="149" name="그림 14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8674434" y="5863643"/>
                  <a:ext cx="3311276" cy="461431"/>
                </a:xfrm>
                <a:prstGeom prst="rect">
                  <a:avLst/>
                </a:prstGeom>
              </p:spPr>
            </p:pic>
            <p:pic>
              <p:nvPicPr>
                <p:cNvPr id="150" name="그림 14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963130" y="5790224"/>
                  <a:ext cx="1610094" cy="406751"/>
                </a:xfrm>
                <a:prstGeom prst="rect">
                  <a:avLst/>
                </a:prstGeom>
              </p:spPr>
            </p:pic>
          </p:grp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6546" y="5721498"/>
                <a:ext cx="1028572" cy="6329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46" name="직사각형 148"/>
            <p:cNvSpPr/>
            <p:nvPr/>
          </p:nvSpPr>
          <p:spPr>
            <a:xfrm>
              <a:off x="9890824" y="5821758"/>
              <a:ext cx="8226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MIM-E030CN</a:t>
              </a:r>
            </a:p>
          </p:txBody>
        </p:sp>
      </p:grpSp>
      <p:grpSp>
        <p:nvGrpSpPr>
          <p:cNvPr id="151" name="그룹 5"/>
          <p:cNvGrpSpPr/>
          <p:nvPr/>
        </p:nvGrpSpPr>
        <p:grpSpPr>
          <a:xfrm>
            <a:off x="2253454" y="4868517"/>
            <a:ext cx="6225528" cy="1857273"/>
            <a:chOff x="2253454" y="4628147"/>
            <a:chExt cx="6225528" cy="1857273"/>
          </a:xfrm>
        </p:grpSpPr>
        <p:grpSp>
          <p:nvGrpSpPr>
            <p:cNvPr id="152" name="그룹 90"/>
            <p:cNvGrpSpPr/>
            <p:nvPr/>
          </p:nvGrpSpPr>
          <p:grpSpPr>
            <a:xfrm>
              <a:off x="4097353" y="4732421"/>
              <a:ext cx="859219" cy="593303"/>
              <a:chOff x="5218245" y="4765095"/>
              <a:chExt cx="1845784" cy="1405271"/>
            </a:xfrm>
          </p:grpSpPr>
          <p:grpSp>
            <p:nvGrpSpPr>
              <p:cNvPr id="189" name="그룹 91"/>
              <p:cNvGrpSpPr/>
              <p:nvPr/>
            </p:nvGrpSpPr>
            <p:grpSpPr>
              <a:xfrm>
                <a:off x="5218245" y="5804816"/>
                <a:ext cx="1845784" cy="365550"/>
                <a:chOff x="351639" y="5922426"/>
                <a:chExt cx="3682777" cy="547413"/>
              </a:xfrm>
            </p:grpSpPr>
            <p:pic>
              <p:nvPicPr>
                <p:cNvPr id="191" name="그림 9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351639" y="5922426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192" name="그림 9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67452" y="5928950"/>
                  <a:ext cx="1715751" cy="525679"/>
                </a:xfrm>
                <a:prstGeom prst="rect">
                  <a:avLst/>
                </a:prstGeom>
              </p:spPr>
            </p:pic>
          </p:grpSp>
          <p:pic>
            <p:nvPicPr>
              <p:cNvPr id="190" name="그림 9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9113" y="4765095"/>
                <a:ext cx="1388223" cy="1388223"/>
              </a:xfrm>
              <a:prstGeom prst="rect">
                <a:avLst/>
              </a:prstGeom>
            </p:spPr>
          </p:pic>
        </p:grpSp>
        <p:grpSp>
          <p:nvGrpSpPr>
            <p:cNvPr id="153" name="그룹 125"/>
            <p:cNvGrpSpPr/>
            <p:nvPr/>
          </p:nvGrpSpPr>
          <p:grpSpPr>
            <a:xfrm>
              <a:off x="4097353" y="5670884"/>
              <a:ext cx="859219" cy="593303"/>
              <a:chOff x="5218245" y="4765095"/>
              <a:chExt cx="1845784" cy="1405271"/>
            </a:xfrm>
          </p:grpSpPr>
          <p:grpSp>
            <p:nvGrpSpPr>
              <p:cNvPr id="185" name="그룹 126"/>
              <p:cNvGrpSpPr/>
              <p:nvPr/>
            </p:nvGrpSpPr>
            <p:grpSpPr>
              <a:xfrm>
                <a:off x="5218245" y="5804816"/>
                <a:ext cx="1845784" cy="365550"/>
                <a:chOff x="351639" y="5922426"/>
                <a:chExt cx="3682777" cy="547413"/>
              </a:xfrm>
            </p:grpSpPr>
            <p:pic>
              <p:nvPicPr>
                <p:cNvPr id="187" name="그림 12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351639" y="5922426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188" name="그림 129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67452" y="5928950"/>
                  <a:ext cx="1715751" cy="525679"/>
                </a:xfrm>
                <a:prstGeom prst="rect">
                  <a:avLst/>
                </a:prstGeom>
              </p:spPr>
            </p:pic>
          </p:grpSp>
          <p:pic>
            <p:nvPicPr>
              <p:cNvPr id="186" name="그림 1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9113" y="4765095"/>
                <a:ext cx="1388223" cy="1388223"/>
              </a:xfrm>
              <a:prstGeom prst="rect">
                <a:avLst/>
              </a:prstGeom>
            </p:spPr>
          </p:pic>
        </p:grpSp>
        <p:grpSp>
          <p:nvGrpSpPr>
            <p:cNvPr id="154" name="그룹 150"/>
            <p:cNvGrpSpPr/>
            <p:nvPr/>
          </p:nvGrpSpPr>
          <p:grpSpPr>
            <a:xfrm>
              <a:off x="5896927" y="4628147"/>
              <a:ext cx="791194" cy="723864"/>
              <a:chOff x="6393926" y="4107178"/>
              <a:chExt cx="2347410" cy="2202142"/>
            </a:xfrm>
          </p:grpSpPr>
          <p:grpSp>
            <p:nvGrpSpPr>
              <p:cNvPr id="181" name="그룹 151"/>
              <p:cNvGrpSpPr/>
              <p:nvPr/>
            </p:nvGrpSpPr>
            <p:grpSpPr>
              <a:xfrm rot="202215">
                <a:off x="6393926" y="5884066"/>
                <a:ext cx="2347410" cy="405637"/>
                <a:chOff x="430559" y="5924448"/>
                <a:chExt cx="3682777" cy="569085"/>
              </a:xfrm>
            </p:grpSpPr>
            <p:pic>
              <p:nvPicPr>
                <p:cNvPr id="183" name="그림 15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430559" y="5946120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184" name="그림 15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901025" y="5924448"/>
                  <a:ext cx="1715751" cy="482544"/>
                </a:xfrm>
                <a:prstGeom prst="rect">
                  <a:avLst/>
                </a:prstGeom>
              </p:spPr>
            </p:pic>
          </p:grpSp>
          <p:pic>
            <p:nvPicPr>
              <p:cNvPr id="182" name="그림 15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51" r="17651"/>
              <a:stretch/>
            </p:blipFill>
            <p:spPr>
              <a:xfrm>
                <a:off x="6856038" y="4107178"/>
                <a:ext cx="1424726" cy="2202142"/>
              </a:xfrm>
              <a:prstGeom prst="rect">
                <a:avLst/>
              </a:prstGeom>
            </p:spPr>
          </p:pic>
        </p:grpSp>
        <p:grpSp>
          <p:nvGrpSpPr>
            <p:cNvPr id="155" name="그룹 163"/>
            <p:cNvGrpSpPr/>
            <p:nvPr/>
          </p:nvGrpSpPr>
          <p:grpSpPr>
            <a:xfrm>
              <a:off x="2253454" y="4780547"/>
              <a:ext cx="910627" cy="527117"/>
              <a:chOff x="5957296" y="5513567"/>
              <a:chExt cx="1854389" cy="1073413"/>
            </a:xfrm>
          </p:grpSpPr>
          <p:pic>
            <p:nvPicPr>
              <p:cNvPr id="179" name="그림 16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39072">
                <a:off x="5957296" y="6247326"/>
                <a:ext cx="1854389" cy="339654"/>
              </a:xfrm>
              <a:prstGeom prst="rect">
                <a:avLst/>
              </a:prstGeom>
            </p:spPr>
          </p:pic>
          <p:pic>
            <p:nvPicPr>
              <p:cNvPr id="180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200" b="98100" l="18700" r="88467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285" t="5324" r="21920" b="4584"/>
              <a:stretch/>
            </p:blipFill>
            <p:spPr bwMode="auto">
              <a:xfrm>
                <a:off x="6422616" y="5513567"/>
                <a:ext cx="1028517" cy="1050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6" name="그룹 171"/>
            <p:cNvGrpSpPr/>
            <p:nvPr/>
          </p:nvGrpSpPr>
          <p:grpSpPr>
            <a:xfrm>
              <a:off x="5896927" y="5566611"/>
              <a:ext cx="791194" cy="723864"/>
              <a:chOff x="6393926" y="4107178"/>
              <a:chExt cx="2347410" cy="2202142"/>
            </a:xfrm>
          </p:grpSpPr>
          <p:grpSp>
            <p:nvGrpSpPr>
              <p:cNvPr id="175" name="그룹 172"/>
              <p:cNvGrpSpPr/>
              <p:nvPr/>
            </p:nvGrpSpPr>
            <p:grpSpPr>
              <a:xfrm rot="202215">
                <a:off x="6393926" y="5884066"/>
                <a:ext cx="2347410" cy="405637"/>
                <a:chOff x="430559" y="5924448"/>
                <a:chExt cx="3682777" cy="569085"/>
              </a:xfrm>
            </p:grpSpPr>
            <p:pic>
              <p:nvPicPr>
                <p:cNvPr id="177" name="그림 17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430559" y="5946120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178" name="그림 17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901025" y="5924448"/>
                  <a:ext cx="1715751" cy="482544"/>
                </a:xfrm>
                <a:prstGeom prst="rect">
                  <a:avLst/>
                </a:prstGeom>
              </p:spPr>
            </p:pic>
          </p:grpSp>
          <p:pic>
            <p:nvPicPr>
              <p:cNvPr id="176" name="그림 173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51" r="17651"/>
              <a:stretch/>
            </p:blipFill>
            <p:spPr>
              <a:xfrm>
                <a:off x="6856038" y="4107178"/>
                <a:ext cx="1424726" cy="2202142"/>
              </a:xfrm>
              <a:prstGeom prst="rect">
                <a:avLst/>
              </a:prstGeom>
            </p:spPr>
          </p:pic>
        </p:grpSp>
        <p:grpSp>
          <p:nvGrpSpPr>
            <p:cNvPr id="157" name="그룹 186"/>
            <p:cNvGrpSpPr/>
            <p:nvPr/>
          </p:nvGrpSpPr>
          <p:grpSpPr>
            <a:xfrm>
              <a:off x="7634051" y="4628147"/>
              <a:ext cx="791194" cy="742027"/>
              <a:chOff x="6393926" y="4107178"/>
              <a:chExt cx="2347410" cy="2257398"/>
            </a:xfrm>
          </p:grpSpPr>
          <p:grpSp>
            <p:nvGrpSpPr>
              <p:cNvPr id="170" name="그룹 187"/>
              <p:cNvGrpSpPr/>
              <p:nvPr/>
            </p:nvGrpSpPr>
            <p:grpSpPr>
              <a:xfrm rot="202215">
                <a:off x="6393926" y="5884066"/>
                <a:ext cx="2347410" cy="405637"/>
                <a:chOff x="430559" y="5924448"/>
                <a:chExt cx="3682777" cy="569085"/>
              </a:xfrm>
            </p:grpSpPr>
            <p:pic>
              <p:nvPicPr>
                <p:cNvPr id="173" name="그림 18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430559" y="5946120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174" name="그림 19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901025" y="5924448"/>
                  <a:ext cx="1715751" cy="482544"/>
                </a:xfrm>
                <a:prstGeom prst="rect">
                  <a:avLst/>
                </a:prstGeom>
              </p:spPr>
            </p:pic>
          </p:grpSp>
          <p:pic>
            <p:nvPicPr>
              <p:cNvPr id="171" name="그림 18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51" r="17651"/>
              <a:stretch/>
            </p:blipFill>
            <p:spPr>
              <a:xfrm>
                <a:off x="6856038" y="4107178"/>
                <a:ext cx="1424726" cy="2202142"/>
              </a:xfrm>
              <a:prstGeom prst="rect">
                <a:avLst/>
              </a:prstGeom>
            </p:spPr>
          </p:pic>
          <p:pic>
            <p:nvPicPr>
              <p:cNvPr id="172" name="그림 18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51" r="17651"/>
              <a:stretch/>
            </p:blipFill>
            <p:spPr>
              <a:xfrm>
                <a:off x="6856039" y="4162434"/>
                <a:ext cx="1424727" cy="2202142"/>
              </a:xfrm>
              <a:prstGeom prst="rect">
                <a:avLst/>
              </a:prstGeom>
            </p:spPr>
          </p:pic>
        </p:grpSp>
        <p:grpSp>
          <p:nvGrpSpPr>
            <p:cNvPr id="158" name="그룹 191"/>
            <p:cNvGrpSpPr/>
            <p:nvPr/>
          </p:nvGrpSpPr>
          <p:grpSpPr>
            <a:xfrm>
              <a:off x="7634051" y="5566611"/>
              <a:ext cx="791194" cy="723864"/>
              <a:chOff x="6393926" y="4107178"/>
              <a:chExt cx="2347410" cy="2202142"/>
            </a:xfrm>
          </p:grpSpPr>
          <p:grpSp>
            <p:nvGrpSpPr>
              <p:cNvPr id="166" name="그룹 192"/>
              <p:cNvGrpSpPr/>
              <p:nvPr/>
            </p:nvGrpSpPr>
            <p:grpSpPr>
              <a:xfrm rot="202215">
                <a:off x="6393926" y="5884066"/>
                <a:ext cx="2347410" cy="405637"/>
                <a:chOff x="430559" y="5924448"/>
                <a:chExt cx="3682777" cy="569085"/>
              </a:xfrm>
            </p:grpSpPr>
            <p:pic>
              <p:nvPicPr>
                <p:cNvPr id="168" name="그림 19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430559" y="5946120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169" name="그림 19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901025" y="5924448"/>
                  <a:ext cx="1715751" cy="482544"/>
                </a:xfrm>
                <a:prstGeom prst="rect">
                  <a:avLst/>
                </a:prstGeom>
              </p:spPr>
            </p:pic>
          </p:grpSp>
          <p:pic>
            <p:nvPicPr>
              <p:cNvPr id="167" name="그림 193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51" r="17651"/>
              <a:stretch/>
            </p:blipFill>
            <p:spPr>
              <a:xfrm>
                <a:off x="6856038" y="4107178"/>
                <a:ext cx="1424726" cy="2202142"/>
              </a:xfrm>
              <a:prstGeom prst="rect">
                <a:avLst/>
              </a:prstGeom>
            </p:spPr>
          </p:pic>
        </p:grpSp>
        <p:sp>
          <p:nvSpPr>
            <p:cNvPr id="159" name="직사각형 68"/>
            <p:cNvSpPr/>
            <p:nvPr/>
          </p:nvSpPr>
          <p:spPr>
            <a:xfrm>
              <a:off x="5866908" y="6269976"/>
              <a:ext cx="8771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AE120RXYDGG</a:t>
              </a:r>
            </a:p>
          </p:txBody>
        </p:sp>
        <p:sp>
          <p:nvSpPr>
            <p:cNvPr id="160" name="직사각형 166"/>
            <p:cNvSpPr/>
            <p:nvPr/>
          </p:nvSpPr>
          <p:spPr>
            <a:xfrm>
              <a:off x="4073290" y="6269976"/>
              <a:ext cx="8819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AE080RXYDGG</a:t>
              </a:r>
            </a:p>
          </p:txBody>
        </p:sp>
        <p:sp>
          <p:nvSpPr>
            <p:cNvPr id="161" name="직사각형 170"/>
            <p:cNvSpPr/>
            <p:nvPr/>
          </p:nvSpPr>
          <p:spPr>
            <a:xfrm>
              <a:off x="7601818" y="6269976"/>
              <a:ext cx="8771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AE160RXYDGG</a:t>
              </a:r>
            </a:p>
          </p:txBody>
        </p:sp>
        <p:sp>
          <p:nvSpPr>
            <p:cNvPr id="162" name="직사각형 64"/>
            <p:cNvSpPr/>
            <p:nvPr/>
          </p:nvSpPr>
          <p:spPr>
            <a:xfrm>
              <a:off x="2318973" y="5337650"/>
              <a:ext cx="8691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AE050RXYDEG</a:t>
              </a:r>
            </a:p>
          </p:txBody>
        </p:sp>
        <p:sp>
          <p:nvSpPr>
            <p:cNvPr id="163" name="직사각형 65"/>
            <p:cNvSpPr/>
            <p:nvPr/>
          </p:nvSpPr>
          <p:spPr>
            <a:xfrm>
              <a:off x="4080504" y="5337650"/>
              <a:ext cx="8675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AE080RXYDEG</a:t>
              </a:r>
            </a:p>
          </p:txBody>
        </p:sp>
        <p:sp>
          <p:nvSpPr>
            <p:cNvPr id="164" name="직사각형 67"/>
            <p:cNvSpPr/>
            <p:nvPr/>
          </p:nvSpPr>
          <p:spPr>
            <a:xfrm>
              <a:off x="5871718" y="5337650"/>
              <a:ext cx="8675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AE120RXYDEG</a:t>
              </a:r>
            </a:p>
          </p:txBody>
        </p:sp>
        <p:sp>
          <p:nvSpPr>
            <p:cNvPr id="165" name="직사각형 169"/>
            <p:cNvSpPr/>
            <p:nvPr/>
          </p:nvSpPr>
          <p:spPr>
            <a:xfrm>
              <a:off x="7606628" y="5337650"/>
              <a:ext cx="8675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AE160RXYDEG</a:t>
              </a:r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85427" y="94204"/>
            <a:ext cx="1165115" cy="749348"/>
          </a:xfrm>
          <a:prstGeom prst="rect">
            <a:avLst/>
          </a:prstGeom>
        </p:spPr>
      </p:pic>
      <p:sp>
        <p:nvSpPr>
          <p:cNvPr id="97" name="Text Box 9"/>
          <p:cNvSpPr txBox="1">
            <a:spLocks noChangeArrowheads="1"/>
          </p:cNvSpPr>
          <p:nvPr/>
        </p:nvSpPr>
        <p:spPr bwMode="auto">
          <a:xfrm>
            <a:off x="1084134" y="20281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99" name="직사각형 148"/>
          <p:cNvSpPr/>
          <p:nvPr/>
        </p:nvSpPr>
        <p:spPr>
          <a:xfrm>
            <a:off x="10488488" y="5131744"/>
            <a:ext cx="1147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Obsahuje: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Ovladač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Čidlo průtoku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T čidlo TUV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T čidlo směšovací ventil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T čidlo záložní ohřívač</a:t>
            </a:r>
          </a:p>
          <a:p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5480" y="815191"/>
            <a:ext cx="8289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SamsungOn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Provozní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rozsah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vytápění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od -25°C do </a:t>
            </a:r>
            <a:r>
              <a:rPr lang="cs-CZ" sz="1400" dirty="0" smtClean="0">
                <a:solidFill>
                  <a:srgbClr val="000000"/>
                </a:solidFill>
                <a:latin typeface="SamsungOne"/>
              </a:rPr>
              <a:t>35</a:t>
            </a:r>
            <a:r>
              <a:rPr lang="en-US" sz="1400" dirty="0" smtClean="0">
                <a:solidFill>
                  <a:srgbClr val="000000"/>
                </a:solidFill>
                <a:latin typeface="SamsungOne"/>
              </a:rPr>
              <a:t>°C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provozní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rozsah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chlazení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od 10°C do 46°C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SamsungOne"/>
              </a:rPr>
              <a:t>Provozní</a:t>
            </a:r>
            <a:r>
              <a:rPr lang="en-US" sz="1400" dirty="0" smtClean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rozsah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ohřev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TUV od -25°C do 43°C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SamsungOne"/>
              </a:rPr>
              <a:t>Teplota</a:t>
            </a:r>
            <a:r>
              <a:rPr lang="en-US" sz="1400" dirty="0" smtClean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výstupní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vody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(LWT) -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vytápění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15 - 65°C,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chlazení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5 - 25°C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539340" y="3063607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_2kW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546393" y="3254787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</a:t>
            </a:r>
            <a:r>
              <a:rPr kumimoji="1" lang="cs-CZ" altLang="ko-KR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ooster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_3kW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597590" y="3927703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_6kW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604643" y="4118883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</a:t>
            </a:r>
            <a:r>
              <a:rPr kumimoji="1" lang="cs-CZ" altLang="ko-KR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ooster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_3kW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2567608" y="3068960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_2kW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2574661" y="3260140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</a:t>
            </a:r>
            <a:r>
              <a:rPr kumimoji="1" lang="cs-CZ" altLang="ko-KR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ooster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_3kW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083315" y="26674"/>
            <a:ext cx="1054564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709425"/>
            <a:ext cx="7517125" cy="612059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415389"/>
              </p:ext>
            </p:extLst>
          </p:nvPr>
        </p:nvGraphicFramePr>
        <p:xfrm>
          <a:off x="7968208" y="908721"/>
          <a:ext cx="3816424" cy="5921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4115297368"/>
                    </a:ext>
                  </a:extLst>
                </a:gridCol>
              </a:tblGrid>
              <a:tr h="2490655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Teplo potřebujeme, </a:t>
                      </a:r>
                    </a:p>
                    <a:p>
                      <a:pPr algn="ctr"/>
                      <a:r>
                        <a:rPr lang="cs-CZ" sz="3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 </a:t>
                      </a:r>
                    </a:p>
                    <a:p>
                      <a:pPr algn="ctr"/>
                      <a:r>
                        <a:rPr lang="cs-CZ" sz="3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ZEMĚKOULE ne.</a:t>
                      </a:r>
                      <a:endParaRPr lang="en-US" sz="3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73522"/>
                  </a:ext>
                </a:extLst>
              </a:tr>
              <a:tr h="3430644">
                <a:tc>
                  <a:txBody>
                    <a:bodyPr/>
                    <a:lstStyle/>
                    <a:p>
                      <a:pPr algn="ctr"/>
                      <a:r>
                        <a:rPr lang="cs-CZ" sz="44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cs-CZ" sz="36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cs-CZ" sz="3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cs-CZ" sz="44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cs-CZ" sz="36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eating</a:t>
                      </a:r>
                      <a:r>
                        <a:rPr lang="cs-CZ" sz="36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cs-CZ" sz="44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cs-CZ" sz="36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ystém </a:t>
                      </a:r>
                    </a:p>
                    <a:p>
                      <a:pPr algn="ctr"/>
                      <a:r>
                        <a:rPr lang="cs-CZ" sz="36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 </a:t>
                      </a:r>
                      <a:r>
                        <a:rPr lang="cs-CZ" sz="3600" u="sng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ideální</a:t>
                      </a:r>
                      <a:r>
                        <a:rPr lang="cs-CZ" sz="36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cs-CZ" sz="36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 OBOJÍ.</a:t>
                      </a:r>
                      <a:endParaRPr lang="en-US" sz="3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216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3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326950"/>
              </p:ext>
            </p:extLst>
          </p:nvPr>
        </p:nvGraphicFramePr>
        <p:xfrm>
          <a:off x="483882" y="1844824"/>
          <a:ext cx="5481068" cy="2493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0429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altLang="ko-KR" sz="1200" b="1" dirty="0" err="1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ydro</a:t>
                      </a:r>
                      <a:r>
                        <a:rPr lang="en-US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jednotka s interovaným zásobníkem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200L</a:t>
                      </a:r>
                      <a:endParaRPr lang="ko-KR" altLang="en-US" sz="1200" b="1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260L</a:t>
                      </a:r>
                      <a:endParaRPr lang="ko-KR" altLang="en-US" sz="1200" b="1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65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65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표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456076"/>
              </p:ext>
            </p:extLst>
          </p:nvPr>
        </p:nvGraphicFramePr>
        <p:xfrm>
          <a:off x="6168008" y="1844824"/>
          <a:ext cx="5472608" cy="2308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010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Příslušenství</a:t>
                      </a:r>
                      <a:endParaRPr lang="en-US" altLang="ko-KR" sz="12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9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altLang="ko-KR" sz="9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pro Hydro  j.  s</a:t>
                      </a:r>
                      <a:r>
                        <a:rPr lang="cs-CZ" altLang="ko-KR" sz="900" b="1" kern="120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 interg. zásobníkem)</a:t>
                      </a:r>
                      <a:endParaRPr lang="en-US" altLang="ko-KR" sz="9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Popis</a:t>
                      </a:r>
                      <a:endParaRPr lang="en-US" altLang="ko-KR" sz="12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Přídavné vytápění /</a:t>
                      </a: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Backup Heater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cs-CZ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pouze pro</a:t>
                      </a:r>
                      <a:r>
                        <a:rPr kumimoji="1" lang="el-GR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1Φ</a:t>
                      </a:r>
                      <a:r>
                        <a:rPr kumimoji="1" lang="en-US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el-GR" altLang="ko-KR" sz="9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Kabelový ovladač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표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028802"/>
              </p:ext>
            </p:extLst>
          </p:nvPr>
        </p:nvGraphicFramePr>
        <p:xfrm>
          <a:off x="483882" y="4283224"/>
          <a:ext cx="5481069" cy="2314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559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Venkovní jednotky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4kW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6kW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9kW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표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870725"/>
              </p:ext>
            </p:extLst>
          </p:nvPr>
        </p:nvGraphicFramePr>
        <p:xfrm>
          <a:off x="6159549" y="4283224"/>
          <a:ext cx="5481067" cy="2314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0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5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Hydro </a:t>
                      </a:r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jednotka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4~9kW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그룹 2"/>
          <p:cNvGrpSpPr/>
          <p:nvPr/>
        </p:nvGrpSpPr>
        <p:grpSpPr>
          <a:xfrm>
            <a:off x="2279576" y="2517935"/>
            <a:ext cx="3270369" cy="1703153"/>
            <a:chOff x="2279576" y="2302042"/>
            <a:chExt cx="3270369" cy="1703153"/>
          </a:xfrm>
        </p:grpSpPr>
        <p:sp>
          <p:nvSpPr>
            <p:cNvPr id="10" name="직사각형 77"/>
            <p:cNvSpPr/>
            <p:nvPr/>
          </p:nvSpPr>
          <p:spPr>
            <a:xfrm>
              <a:off x="2611103" y="2405007"/>
              <a:ext cx="9573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AE200RNWSEG</a:t>
              </a:r>
            </a:p>
          </p:txBody>
        </p:sp>
        <p:sp>
          <p:nvSpPr>
            <p:cNvPr id="11" name="직사각형 78"/>
            <p:cNvSpPr/>
            <p:nvPr/>
          </p:nvSpPr>
          <p:spPr>
            <a:xfrm>
              <a:off x="4592632" y="2387834"/>
              <a:ext cx="9573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AE260RNWSEG</a:t>
              </a:r>
            </a:p>
          </p:txBody>
        </p:sp>
        <p:sp>
          <p:nvSpPr>
            <p:cNvPr id="13" name="직사각형 79"/>
            <p:cNvSpPr/>
            <p:nvPr/>
          </p:nvSpPr>
          <p:spPr>
            <a:xfrm>
              <a:off x="4440847" y="3293181"/>
              <a:ext cx="9685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AE260RNWSGG</a:t>
              </a:r>
            </a:p>
          </p:txBody>
        </p:sp>
        <p:grpSp>
          <p:nvGrpSpPr>
            <p:cNvPr id="14" name="그룹 46"/>
            <p:cNvGrpSpPr/>
            <p:nvPr/>
          </p:nvGrpSpPr>
          <p:grpSpPr>
            <a:xfrm>
              <a:off x="2279576" y="2302042"/>
              <a:ext cx="364401" cy="753585"/>
              <a:chOff x="513634" y="1799771"/>
              <a:chExt cx="2042685" cy="4224293"/>
            </a:xfrm>
          </p:grpSpPr>
          <p:grpSp>
            <p:nvGrpSpPr>
              <p:cNvPr id="34" name="그룹 47"/>
              <p:cNvGrpSpPr/>
              <p:nvPr/>
            </p:nvGrpSpPr>
            <p:grpSpPr>
              <a:xfrm rot="21390085">
                <a:off x="1210982" y="5371408"/>
                <a:ext cx="1345337" cy="652656"/>
                <a:chOff x="9865342" y="5837381"/>
                <a:chExt cx="1117229" cy="487120"/>
              </a:xfrm>
            </p:grpSpPr>
            <p:pic>
              <p:nvPicPr>
                <p:cNvPr id="41" name="그림 84"/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9961157" y="5837381"/>
                  <a:ext cx="1021414" cy="334720"/>
                </a:xfrm>
                <a:prstGeom prst="rect">
                  <a:avLst/>
                </a:prstGeom>
              </p:spPr>
            </p:pic>
            <p:pic>
              <p:nvPicPr>
                <p:cNvPr id="39" name="그림 82"/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9865342" y="5989782"/>
                  <a:ext cx="1021417" cy="334719"/>
                </a:xfrm>
                <a:prstGeom prst="rect">
                  <a:avLst/>
                </a:prstGeom>
              </p:spPr>
            </p:pic>
          </p:grpSp>
          <p:pic>
            <p:nvPicPr>
              <p:cNvPr id="35" name="그림 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634" y="1799771"/>
                <a:ext cx="1736603" cy="4207299"/>
              </a:xfrm>
              <a:prstGeom prst="rect">
                <a:avLst/>
              </a:prstGeom>
            </p:spPr>
          </p:pic>
        </p:grpSp>
        <p:pic>
          <p:nvPicPr>
            <p:cNvPr id="27" name="그림 10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76" y="2302042"/>
              <a:ext cx="309798" cy="750553"/>
            </a:xfrm>
            <a:prstGeom prst="rect">
              <a:avLst/>
            </a:prstGeom>
          </p:spPr>
        </p:pic>
        <p:pic>
          <p:nvPicPr>
            <p:cNvPr id="18" name="그림 1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76" y="3254642"/>
              <a:ext cx="309798" cy="750553"/>
            </a:xfrm>
            <a:prstGeom prst="rect">
              <a:avLst/>
            </a:prstGeom>
          </p:spPr>
        </p:pic>
      </p:grpSp>
      <p:grpSp>
        <p:nvGrpSpPr>
          <p:cNvPr id="42" name="그룹 3"/>
          <p:cNvGrpSpPr/>
          <p:nvPr/>
        </p:nvGrpSpPr>
        <p:grpSpPr>
          <a:xfrm>
            <a:off x="8664225" y="2434210"/>
            <a:ext cx="2307560" cy="1667267"/>
            <a:chOff x="8664225" y="2337797"/>
            <a:chExt cx="2307560" cy="1667267"/>
          </a:xfrm>
        </p:grpSpPr>
        <p:sp>
          <p:nvSpPr>
            <p:cNvPr id="43" name="직사각형 55"/>
            <p:cNvSpPr/>
            <p:nvPr/>
          </p:nvSpPr>
          <p:spPr>
            <a:xfrm>
              <a:off x="8727752" y="2694190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4kW, </a:t>
              </a:r>
              <a:r>
                <a:rPr lang="el-GR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1Φ</a:t>
              </a:r>
              <a:endPara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MHC-400FE</a:t>
              </a:r>
            </a:p>
          </p:txBody>
        </p:sp>
        <p:sp>
          <p:nvSpPr>
            <p:cNvPr id="44" name="직사각형 58"/>
            <p:cNvSpPr/>
            <p:nvPr/>
          </p:nvSpPr>
          <p:spPr>
            <a:xfrm>
              <a:off x="10152924" y="2698322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6kW, </a:t>
              </a:r>
              <a:r>
                <a:rPr lang="el-GR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1Φ</a:t>
              </a:r>
              <a:endPara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MHC-600FE</a:t>
              </a:r>
            </a:p>
          </p:txBody>
        </p:sp>
        <p:sp>
          <p:nvSpPr>
            <p:cNvPr id="45" name="직사각형 62"/>
            <p:cNvSpPr/>
            <p:nvPr/>
          </p:nvSpPr>
          <p:spPr>
            <a:xfrm>
              <a:off x="9384317" y="3789620"/>
              <a:ext cx="8547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MWR-WW10N</a:t>
              </a:r>
            </a:p>
          </p:txBody>
        </p:sp>
        <p:pic>
          <p:nvPicPr>
            <p:cNvPr id="46" name="Picture 3" descr="D:\00_작업폴더\00_삼성전자 에어컨_EHS R32 세일즈가이드_오진혁 프로\png\02-4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4225" y="2337797"/>
              <a:ext cx="882388" cy="3345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D:\00_작업폴더\00_삼성전자 에어컨_EHS R32 세일즈가이드_오진혁 프로\png\02-4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9397" y="2337797"/>
              <a:ext cx="882388" cy="3345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9" descr="D:\00_작업폴더\00_삼성전자 에어컨_EHS R32 세일즈가이드_오진혁 프로\png\02-2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478" y="3260839"/>
              <a:ext cx="484399" cy="488011"/>
            </a:xfrm>
            <a:prstGeom prst="rect">
              <a:avLst/>
            </a:prstGeom>
            <a:noFill/>
            <a:effectLst>
              <a:outerShdw blurRad="38100" dist="254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그룹 7"/>
          <p:cNvGrpSpPr/>
          <p:nvPr/>
        </p:nvGrpSpPr>
        <p:grpSpPr>
          <a:xfrm>
            <a:off x="9292566" y="4814008"/>
            <a:ext cx="1573467" cy="1688978"/>
            <a:chOff x="9292566" y="4717595"/>
            <a:chExt cx="1573467" cy="1688978"/>
          </a:xfrm>
        </p:grpSpPr>
        <p:sp>
          <p:nvSpPr>
            <p:cNvPr id="51" name="직사각형 70"/>
            <p:cNvSpPr/>
            <p:nvPr/>
          </p:nvSpPr>
          <p:spPr>
            <a:xfrm>
              <a:off x="9900023" y="5703394"/>
              <a:ext cx="9460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AE090RNYDGG</a:t>
              </a:r>
            </a:p>
          </p:txBody>
        </p:sp>
        <p:grpSp>
          <p:nvGrpSpPr>
            <p:cNvPr id="52" name="그룹 85"/>
            <p:cNvGrpSpPr/>
            <p:nvPr/>
          </p:nvGrpSpPr>
          <p:grpSpPr>
            <a:xfrm>
              <a:off x="9292566" y="4717595"/>
              <a:ext cx="757813" cy="758536"/>
              <a:chOff x="11424592" y="3549040"/>
              <a:chExt cx="881708" cy="882549"/>
            </a:xfrm>
          </p:grpSpPr>
          <p:grpSp>
            <p:nvGrpSpPr>
              <p:cNvPr id="58" name="그룹 86"/>
              <p:cNvGrpSpPr/>
              <p:nvPr/>
            </p:nvGrpSpPr>
            <p:grpSpPr>
              <a:xfrm rot="21294159">
                <a:off x="11424592" y="4257998"/>
                <a:ext cx="881708" cy="173591"/>
                <a:chOff x="8544254" y="5874138"/>
                <a:chExt cx="3455989" cy="461435"/>
              </a:xfrm>
            </p:grpSpPr>
            <p:pic>
              <p:nvPicPr>
                <p:cNvPr id="60" name="그림 8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8544254" y="5874138"/>
                  <a:ext cx="3455989" cy="461435"/>
                </a:xfrm>
                <a:prstGeom prst="rect">
                  <a:avLst/>
                </a:prstGeom>
              </p:spPr>
            </p:pic>
            <p:pic>
              <p:nvPicPr>
                <p:cNvPr id="61" name="그림 89"/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945368" y="5892191"/>
                  <a:ext cx="1610092" cy="321987"/>
                </a:xfrm>
                <a:prstGeom prst="rect">
                  <a:avLst/>
                </a:prstGeom>
              </p:spPr>
            </p:pic>
          </p:grpSp>
          <p:pic>
            <p:nvPicPr>
              <p:cNvPr id="59" name="Picture 2" descr="D:\00_작업폴더\00_삼성전자 에어컨_EHS R32 세일즈가이드_오진혁 프로\png\01-1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96371" y="3549040"/>
                <a:ext cx="535492" cy="842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그룹 130"/>
            <p:cNvGrpSpPr/>
            <p:nvPr/>
          </p:nvGrpSpPr>
          <p:grpSpPr>
            <a:xfrm>
              <a:off x="9292566" y="5648037"/>
              <a:ext cx="757813" cy="758536"/>
              <a:chOff x="11424592" y="3549040"/>
              <a:chExt cx="881708" cy="882549"/>
            </a:xfrm>
          </p:grpSpPr>
          <p:grpSp>
            <p:nvGrpSpPr>
              <p:cNvPr id="54" name="그룹 131"/>
              <p:cNvGrpSpPr/>
              <p:nvPr/>
            </p:nvGrpSpPr>
            <p:grpSpPr>
              <a:xfrm rot="21294159">
                <a:off x="11424592" y="4257998"/>
                <a:ext cx="881708" cy="173591"/>
                <a:chOff x="8544254" y="5874138"/>
                <a:chExt cx="3455989" cy="461435"/>
              </a:xfrm>
            </p:grpSpPr>
            <p:pic>
              <p:nvPicPr>
                <p:cNvPr id="56" name="그림 13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8544254" y="5874138"/>
                  <a:ext cx="3455989" cy="461435"/>
                </a:xfrm>
                <a:prstGeom prst="rect">
                  <a:avLst/>
                </a:prstGeom>
              </p:spPr>
            </p:pic>
            <p:pic>
              <p:nvPicPr>
                <p:cNvPr id="57" name="그림 134"/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945368" y="5892191"/>
                  <a:ext cx="1610092" cy="321987"/>
                </a:xfrm>
                <a:prstGeom prst="rect">
                  <a:avLst/>
                </a:prstGeom>
              </p:spPr>
            </p:pic>
          </p:grpSp>
          <p:pic>
            <p:nvPicPr>
              <p:cNvPr id="55" name="Picture 2" descr="D:\00_작업폴더\00_삼성전자 에어컨_EHS R32 세일즈가이드_오진혁 프로\png\01-1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96371" y="3549040"/>
                <a:ext cx="535492" cy="842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7" name="직사각형 66"/>
            <p:cNvSpPr/>
            <p:nvPr/>
          </p:nvSpPr>
          <p:spPr>
            <a:xfrm>
              <a:off x="9931162" y="4798782"/>
              <a:ext cx="9348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AE090RNYDEG</a:t>
              </a:r>
            </a:p>
          </p:txBody>
        </p:sp>
      </p:grpSp>
      <p:grpSp>
        <p:nvGrpSpPr>
          <p:cNvPr id="62" name="그룹 8"/>
          <p:cNvGrpSpPr/>
          <p:nvPr/>
        </p:nvGrpSpPr>
        <p:grpSpPr>
          <a:xfrm>
            <a:off x="2087102" y="4820580"/>
            <a:ext cx="3663773" cy="1761253"/>
            <a:chOff x="2087102" y="4724167"/>
            <a:chExt cx="3663773" cy="1761253"/>
          </a:xfrm>
        </p:grpSpPr>
        <p:sp>
          <p:nvSpPr>
            <p:cNvPr id="63" name="직사각형 64"/>
            <p:cNvSpPr/>
            <p:nvPr/>
          </p:nvSpPr>
          <p:spPr>
            <a:xfrm>
              <a:off x="2102855" y="5337650"/>
              <a:ext cx="9300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AE040RXEDEG</a:t>
              </a:r>
              <a:endParaRPr lang="ko-KR" altLang="en-US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직사각형 65"/>
            <p:cNvSpPr/>
            <p:nvPr/>
          </p:nvSpPr>
          <p:spPr>
            <a:xfrm>
              <a:off x="3460929" y="5337650"/>
              <a:ext cx="9300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AE060RXEDEG</a:t>
              </a:r>
              <a:endParaRPr lang="ko-KR" altLang="en-US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5" name="그룹 95"/>
            <p:cNvGrpSpPr/>
            <p:nvPr/>
          </p:nvGrpSpPr>
          <p:grpSpPr>
            <a:xfrm>
              <a:off x="2087102" y="4724167"/>
              <a:ext cx="921576" cy="545821"/>
              <a:chOff x="4760956" y="5307362"/>
              <a:chExt cx="1854389" cy="1098297"/>
            </a:xfrm>
          </p:grpSpPr>
          <p:pic>
            <p:nvPicPr>
              <p:cNvPr id="81" name="그림 9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39072">
                <a:off x="4760956" y="6033966"/>
                <a:ext cx="1854389" cy="339654"/>
              </a:xfrm>
              <a:prstGeom prst="rect">
                <a:avLst/>
              </a:prstGeom>
            </p:spPr>
          </p:pic>
          <p:pic>
            <p:nvPicPr>
              <p:cNvPr id="82" name="그림 9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6239" y="5307362"/>
                <a:ext cx="1098297" cy="1098297"/>
              </a:xfrm>
              <a:prstGeom prst="rect">
                <a:avLst/>
              </a:prstGeom>
            </p:spPr>
          </p:pic>
        </p:grpSp>
        <p:grpSp>
          <p:nvGrpSpPr>
            <p:cNvPr id="66" name="그룹 122"/>
            <p:cNvGrpSpPr/>
            <p:nvPr/>
          </p:nvGrpSpPr>
          <p:grpSpPr>
            <a:xfrm>
              <a:off x="3426618" y="4724167"/>
              <a:ext cx="921576" cy="545821"/>
              <a:chOff x="4760956" y="5307362"/>
              <a:chExt cx="1854389" cy="1098297"/>
            </a:xfrm>
          </p:grpSpPr>
          <p:pic>
            <p:nvPicPr>
              <p:cNvPr id="79" name="그림 12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39072">
                <a:off x="4760956" y="6033966"/>
                <a:ext cx="1854389" cy="339654"/>
              </a:xfrm>
              <a:prstGeom prst="rect">
                <a:avLst/>
              </a:prstGeom>
            </p:spPr>
          </p:pic>
          <p:pic>
            <p:nvPicPr>
              <p:cNvPr id="80" name="그림 1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6239" y="5307362"/>
                <a:ext cx="1098297" cy="1098297"/>
              </a:xfrm>
              <a:prstGeom prst="rect">
                <a:avLst/>
              </a:prstGeom>
            </p:spPr>
          </p:pic>
        </p:grpSp>
        <p:sp>
          <p:nvSpPr>
            <p:cNvPr id="67" name="직사각형 67"/>
            <p:cNvSpPr/>
            <p:nvPr/>
          </p:nvSpPr>
          <p:spPr>
            <a:xfrm>
              <a:off x="4815202" y="5337650"/>
              <a:ext cx="9300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AE090RXEDEG</a:t>
              </a:r>
              <a:endParaRPr lang="ko-KR" altLang="en-US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직사각형 68"/>
            <p:cNvSpPr/>
            <p:nvPr/>
          </p:nvSpPr>
          <p:spPr>
            <a:xfrm>
              <a:off x="4809591" y="6269976"/>
              <a:ext cx="9412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AE090RXEDGG</a:t>
              </a:r>
              <a:endParaRPr lang="ko-KR" altLang="en-US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9" name="그룹 135"/>
            <p:cNvGrpSpPr/>
            <p:nvPr/>
          </p:nvGrpSpPr>
          <p:grpSpPr>
            <a:xfrm>
              <a:off x="4859519" y="4732421"/>
              <a:ext cx="859219" cy="593303"/>
              <a:chOff x="5218245" y="4765095"/>
              <a:chExt cx="1845784" cy="1405271"/>
            </a:xfrm>
          </p:grpSpPr>
          <p:grpSp>
            <p:nvGrpSpPr>
              <p:cNvPr id="75" name="그룹 136"/>
              <p:cNvGrpSpPr/>
              <p:nvPr/>
            </p:nvGrpSpPr>
            <p:grpSpPr>
              <a:xfrm>
                <a:off x="5218245" y="5804816"/>
                <a:ext cx="1845784" cy="365550"/>
                <a:chOff x="351639" y="5922426"/>
                <a:chExt cx="3682777" cy="547413"/>
              </a:xfrm>
            </p:grpSpPr>
            <p:pic>
              <p:nvPicPr>
                <p:cNvPr id="77" name="그림 13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351639" y="5922426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78" name="그림 13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67452" y="5928950"/>
                  <a:ext cx="1715751" cy="525679"/>
                </a:xfrm>
                <a:prstGeom prst="rect">
                  <a:avLst/>
                </a:prstGeom>
              </p:spPr>
            </p:pic>
          </p:grpSp>
          <p:pic>
            <p:nvPicPr>
              <p:cNvPr id="76" name="그림 13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9113" y="4765095"/>
                <a:ext cx="1388223" cy="1388223"/>
              </a:xfrm>
              <a:prstGeom prst="rect">
                <a:avLst/>
              </a:prstGeom>
            </p:spPr>
          </p:pic>
        </p:grpSp>
        <p:grpSp>
          <p:nvGrpSpPr>
            <p:cNvPr id="70" name="그룹 140"/>
            <p:cNvGrpSpPr/>
            <p:nvPr/>
          </p:nvGrpSpPr>
          <p:grpSpPr>
            <a:xfrm>
              <a:off x="4859519" y="5670884"/>
              <a:ext cx="859219" cy="593303"/>
              <a:chOff x="5218245" y="4765095"/>
              <a:chExt cx="1845784" cy="1405271"/>
            </a:xfrm>
          </p:grpSpPr>
          <p:grpSp>
            <p:nvGrpSpPr>
              <p:cNvPr id="71" name="그룹 141"/>
              <p:cNvGrpSpPr/>
              <p:nvPr/>
            </p:nvGrpSpPr>
            <p:grpSpPr>
              <a:xfrm>
                <a:off x="5218245" y="5804816"/>
                <a:ext cx="1845784" cy="365550"/>
                <a:chOff x="351639" y="5922426"/>
                <a:chExt cx="3682777" cy="547413"/>
              </a:xfrm>
            </p:grpSpPr>
            <p:pic>
              <p:nvPicPr>
                <p:cNvPr id="73" name="그림 14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351639" y="5922426"/>
                  <a:ext cx="3682777" cy="547413"/>
                </a:xfrm>
                <a:prstGeom prst="rect">
                  <a:avLst/>
                </a:prstGeom>
              </p:spPr>
            </p:pic>
            <p:pic>
              <p:nvPicPr>
                <p:cNvPr id="74" name="그림 14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67452" y="5928950"/>
                  <a:ext cx="1715751" cy="525679"/>
                </a:xfrm>
                <a:prstGeom prst="rect">
                  <a:avLst/>
                </a:prstGeom>
              </p:spPr>
            </p:pic>
          </p:grpSp>
          <p:pic>
            <p:nvPicPr>
              <p:cNvPr id="72" name="그림 14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9113" y="4765095"/>
                <a:ext cx="1388223" cy="1388223"/>
              </a:xfrm>
              <a:prstGeom prst="rect">
                <a:avLst/>
              </a:prstGeom>
            </p:spPr>
          </p:pic>
        </p:grpSp>
      </p:grpSp>
      <p:sp>
        <p:nvSpPr>
          <p:cNvPr id="86" name="제목 1"/>
          <p:cNvSpPr txBox="1">
            <a:spLocks/>
          </p:cNvSpPr>
          <p:nvPr/>
        </p:nvSpPr>
        <p:spPr>
          <a:xfrm>
            <a:off x="1034575" y="645194"/>
            <a:ext cx="10515600" cy="325755"/>
          </a:xfrm>
          <a:prstGeom prst="rect">
            <a:avLst/>
          </a:prstGeom>
        </p:spPr>
        <p:txBody>
          <a:bodyPr vert="horz" lIns="77907" tIns="38953" rIns="77907" bIns="38953" rtlCol="0" anchor="ctr">
            <a:normAutofit fontScale="97500" lnSpcReduction="10000"/>
          </a:bodyPr>
          <a:lstStyle>
            <a:lvl1pPr marL="324605" indent="-324605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kumimoji="1" lang="pl-PL" altLang="ko-KR" b="1" dirty="0" smtClean="0">
                <a:ea typeface="Arial Unicode MS" panose="020B0604020202020204" pitchFamily="50" charset="-127"/>
              </a:rPr>
              <a:t>EHS ClimateHub Split, EHS Split od 4kW do 9kW</a:t>
            </a:r>
            <a:endParaRPr kumimoji="1" lang="pl-PL" altLang="ko-KR" b="1" dirty="0">
              <a:ea typeface="Arial Unicode MS" panose="020B0604020202020204" pitchFamily="50" charset="-127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8401" y="94250"/>
            <a:ext cx="1165115" cy="749348"/>
          </a:xfrm>
          <a:prstGeom prst="rect">
            <a:avLst/>
          </a:prstGeom>
        </p:spPr>
      </p:pic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1084134" y="20281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5615" y="724995"/>
            <a:ext cx="83738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SamsungO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Provozní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rozsah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vytápění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od -25°C do </a:t>
            </a:r>
            <a:r>
              <a:rPr lang="cs-CZ" sz="1400" dirty="0" smtClean="0">
                <a:solidFill>
                  <a:srgbClr val="000000"/>
                </a:solidFill>
                <a:latin typeface="SamsungOne"/>
              </a:rPr>
              <a:t>35</a:t>
            </a:r>
            <a:r>
              <a:rPr lang="en-US" sz="1400" dirty="0" smtClean="0">
                <a:solidFill>
                  <a:srgbClr val="000000"/>
                </a:solidFill>
                <a:latin typeface="SamsungOne"/>
              </a:rPr>
              <a:t>°C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provozní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rozsah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chlazení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od 10°C do 46°C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0000"/>
                </a:solidFill>
                <a:latin typeface="SamsungOne"/>
              </a:rPr>
              <a:t>Provozní</a:t>
            </a:r>
            <a:r>
              <a:rPr lang="en-US" sz="1400" dirty="0" smtClean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rozsah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ohřev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TUV od -25°C do 43°C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SamsungOne"/>
              </a:rPr>
              <a:t>T</a:t>
            </a:r>
            <a:r>
              <a:rPr lang="en-US" sz="1400" dirty="0" err="1" smtClean="0">
                <a:solidFill>
                  <a:srgbClr val="000000"/>
                </a:solidFill>
                <a:latin typeface="SamsungOne"/>
              </a:rPr>
              <a:t>eplota</a:t>
            </a:r>
            <a:r>
              <a:rPr lang="en-US" sz="1400" dirty="0" smtClean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výstupní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vody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(LWT) -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vytápění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15 - 65°C, </a:t>
            </a:r>
            <a:r>
              <a:rPr lang="en-US" sz="1400" dirty="0" err="1">
                <a:solidFill>
                  <a:srgbClr val="000000"/>
                </a:solidFill>
                <a:latin typeface="SamsungOne"/>
              </a:rPr>
              <a:t>chlazení</a:t>
            </a:r>
            <a:r>
              <a:rPr lang="en-US" sz="1400" dirty="0">
                <a:solidFill>
                  <a:srgbClr val="000000"/>
                </a:solidFill>
                <a:latin typeface="SamsungOne"/>
              </a:rPr>
              <a:t> 5 - 25°C </a:t>
            </a:r>
          </a:p>
        </p:txBody>
      </p:sp>
      <p:sp>
        <p:nvSpPr>
          <p:cNvPr id="3" name="Rectangle 2"/>
          <p:cNvSpPr/>
          <p:nvPr/>
        </p:nvSpPr>
        <p:spPr>
          <a:xfrm>
            <a:off x="9929751" y="5276616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_4kW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9883917" y="6192590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_6kW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604066" y="2932724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_2kW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611119" y="3123904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</a:t>
            </a:r>
            <a:r>
              <a:rPr kumimoji="1" lang="cs-CZ" altLang="ko-KR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ooster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_3kW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453574" y="2919591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_2kW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460627" y="3110771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</a:t>
            </a:r>
            <a:r>
              <a:rPr kumimoji="1" lang="cs-CZ" altLang="ko-KR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ooster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_3kW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511824" y="3783687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_6kW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518877" y="3974867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</a:t>
            </a:r>
            <a:r>
              <a:rPr kumimoji="1" lang="cs-CZ" altLang="ko-KR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ooster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_3kW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974973"/>
              </p:ext>
            </p:extLst>
          </p:nvPr>
        </p:nvGraphicFramePr>
        <p:xfrm>
          <a:off x="6168008" y="2347307"/>
          <a:ext cx="5472608" cy="1359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010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Příslušenství</a:t>
                      </a:r>
                      <a:endParaRPr lang="en-US" altLang="ko-KR" sz="12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9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altLang="ko-KR" sz="9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pro Hydro  j.  s</a:t>
                      </a:r>
                      <a:r>
                        <a:rPr lang="cs-CZ" altLang="ko-KR" sz="900" b="1" kern="120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 interg. zásobníkem)</a:t>
                      </a:r>
                      <a:endParaRPr lang="en-US" altLang="ko-KR" sz="9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Popis</a:t>
                      </a:r>
                      <a:endParaRPr lang="en-US" altLang="ko-KR" sz="12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Kabelový ovladač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표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39322"/>
              </p:ext>
            </p:extLst>
          </p:nvPr>
        </p:nvGraphicFramePr>
        <p:xfrm>
          <a:off x="483882" y="3779109"/>
          <a:ext cx="4125212" cy="2314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559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Venkovní jednotky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6kW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표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282898"/>
              </p:ext>
            </p:extLst>
          </p:nvPr>
        </p:nvGraphicFramePr>
        <p:xfrm>
          <a:off x="6159549" y="3779109"/>
          <a:ext cx="5481067" cy="2314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0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5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Hydro </a:t>
                      </a:r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jednotka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2" name="그룹 3"/>
          <p:cNvGrpSpPr/>
          <p:nvPr/>
        </p:nvGrpSpPr>
        <p:grpSpPr>
          <a:xfrm>
            <a:off x="9383995" y="2878707"/>
            <a:ext cx="854722" cy="744225"/>
            <a:chOff x="9384317" y="3260839"/>
            <a:chExt cx="854722" cy="744225"/>
          </a:xfrm>
        </p:grpSpPr>
        <p:sp>
          <p:nvSpPr>
            <p:cNvPr id="45" name="직사각형 62"/>
            <p:cNvSpPr/>
            <p:nvPr/>
          </p:nvSpPr>
          <p:spPr>
            <a:xfrm>
              <a:off x="9384317" y="3789620"/>
              <a:ext cx="8547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MWR-WW10N</a:t>
              </a:r>
            </a:p>
          </p:txBody>
        </p:sp>
        <p:pic>
          <p:nvPicPr>
            <p:cNvPr id="48" name="Picture 9" descr="D:\00_작업폴더\00_삼성전자 에어컨_EHS R32 세일즈가이드_오진혁 프로\png\02-2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478" y="3260839"/>
              <a:ext cx="484399" cy="488011"/>
            </a:xfrm>
            <a:prstGeom prst="rect">
              <a:avLst/>
            </a:prstGeom>
            <a:noFill/>
            <a:effectLst>
              <a:outerShdw blurRad="38100" dist="254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그룹 7"/>
          <p:cNvGrpSpPr/>
          <p:nvPr/>
        </p:nvGrpSpPr>
        <p:grpSpPr>
          <a:xfrm>
            <a:off x="9292566" y="4309893"/>
            <a:ext cx="1549488" cy="1688978"/>
            <a:chOff x="9292566" y="4717595"/>
            <a:chExt cx="1549488" cy="1688978"/>
          </a:xfrm>
        </p:grpSpPr>
        <p:sp>
          <p:nvSpPr>
            <p:cNvPr id="50" name="직사각형 66"/>
            <p:cNvSpPr/>
            <p:nvPr/>
          </p:nvSpPr>
          <p:spPr>
            <a:xfrm>
              <a:off x="9907183" y="4979326"/>
              <a:ext cx="9236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</a:t>
              </a:r>
              <a:r>
                <a:rPr lang="cs-CZ" altLang="ko-KR" sz="8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160A</a:t>
              </a:r>
              <a:r>
                <a:rPr lang="en-US" altLang="ko-KR" sz="8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NYDE</a:t>
              </a:r>
              <a:r>
                <a:rPr lang="cs-CZ" altLang="ko-KR" sz="8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H</a:t>
              </a:r>
              <a:endPara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직사각형 70"/>
            <p:cNvSpPr/>
            <p:nvPr/>
          </p:nvSpPr>
          <p:spPr>
            <a:xfrm>
              <a:off x="9907183" y="5901915"/>
              <a:ext cx="9348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</a:t>
              </a:r>
              <a:r>
                <a:rPr lang="cs-CZ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160A</a:t>
              </a:r>
              <a:r>
                <a:rPr lang="en-US" altLang="ko-KR" sz="8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NYD</a:t>
              </a:r>
              <a:r>
                <a:rPr lang="cs-CZ" altLang="ko-KR" sz="8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GH</a:t>
              </a:r>
              <a:endPara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2" name="그룹 85"/>
            <p:cNvGrpSpPr/>
            <p:nvPr/>
          </p:nvGrpSpPr>
          <p:grpSpPr>
            <a:xfrm>
              <a:off x="9292566" y="4717595"/>
              <a:ext cx="757813" cy="758536"/>
              <a:chOff x="11424592" y="3549040"/>
              <a:chExt cx="881708" cy="882549"/>
            </a:xfrm>
          </p:grpSpPr>
          <p:grpSp>
            <p:nvGrpSpPr>
              <p:cNvPr id="58" name="그룹 86"/>
              <p:cNvGrpSpPr/>
              <p:nvPr/>
            </p:nvGrpSpPr>
            <p:grpSpPr>
              <a:xfrm rot="21294159">
                <a:off x="11424592" y="4257998"/>
                <a:ext cx="881708" cy="173591"/>
                <a:chOff x="8544254" y="5874138"/>
                <a:chExt cx="3455989" cy="461435"/>
              </a:xfrm>
            </p:grpSpPr>
            <p:pic>
              <p:nvPicPr>
                <p:cNvPr id="60" name="그림 8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8544254" y="5874138"/>
                  <a:ext cx="3455989" cy="461435"/>
                </a:xfrm>
                <a:prstGeom prst="rect">
                  <a:avLst/>
                </a:prstGeom>
              </p:spPr>
            </p:pic>
            <p:pic>
              <p:nvPicPr>
                <p:cNvPr id="61" name="그림 89"/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945368" y="5892191"/>
                  <a:ext cx="1610092" cy="321987"/>
                </a:xfrm>
                <a:prstGeom prst="rect">
                  <a:avLst/>
                </a:prstGeom>
              </p:spPr>
            </p:pic>
          </p:grpSp>
          <p:pic>
            <p:nvPicPr>
              <p:cNvPr id="59" name="Picture 2" descr="D:\00_작업폴더\00_삼성전자 에어컨_EHS R32 세일즈가이드_오진혁 프로\png\01-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96371" y="3549040"/>
                <a:ext cx="535492" cy="842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그룹 130"/>
            <p:cNvGrpSpPr/>
            <p:nvPr/>
          </p:nvGrpSpPr>
          <p:grpSpPr>
            <a:xfrm>
              <a:off x="9292566" y="5648037"/>
              <a:ext cx="757813" cy="758536"/>
              <a:chOff x="11424592" y="3549040"/>
              <a:chExt cx="881708" cy="882549"/>
            </a:xfrm>
          </p:grpSpPr>
          <p:grpSp>
            <p:nvGrpSpPr>
              <p:cNvPr id="54" name="그룹 131"/>
              <p:cNvGrpSpPr/>
              <p:nvPr/>
            </p:nvGrpSpPr>
            <p:grpSpPr>
              <a:xfrm rot="21294159">
                <a:off x="11424592" y="4257998"/>
                <a:ext cx="881708" cy="173591"/>
                <a:chOff x="8544254" y="5874138"/>
                <a:chExt cx="3455989" cy="461435"/>
              </a:xfrm>
            </p:grpSpPr>
            <p:pic>
              <p:nvPicPr>
                <p:cNvPr id="56" name="그림 1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59716">
                  <a:off x="8544254" y="5874138"/>
                  <a:ext cx="3455989" cy="461435"/>
                </a:xfrm>
                <a:prstGeom prst="rect">
                  <a:avLst/>
                </a:prstGeom>
              </p:spPr>
            </p:pic>
            <p:pic>
              <p:nvPicPr>
                <p:cNvPr id="57" name="그림 134"/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5455">
                  <a:off x="8945368" y="5892191"/>
                  <a:ext cx="1610092" cy="321987"/>
                </a:xfrm>
                <a:prstGeom prst="rect">
                  <a:avLst/>
                </a:prstGeom>
              </p:spPr>
            </p:pic>
          </p:grpSp>
          <p:pic>
            <p:nvPicPr>
              <p:cNvPr id="55" name="Picture 2" descr="D:\00_작업폴더\00_삼성전자 에어컨_EHS R32 세일즈가이드_오진혁 프로\png\01-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96371" y="3549040"/>
                <a:ext cx="535492" cy="842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6" name="제목 1"/>
          <p:cNvSpPr txBox="1">
            <a:spLocks/>
          </p:cNvSpPr>
          <p:nvPr/>
        </p:nvSpPr>
        <p:spPr>
          <a:xfrm>
            <a:off x="1034575" y="645194"/>
            <a:ext cx="10515600" cy="325755"/>
          </a:xfrm>
          <a:prstGeom prst="rect">
            <a:avLst/>
          </a:prstGeom>
        </p:spPr>
        <p:txBody>
          <a:bodyPr vert="horz" lIns="77907" tIns="38953" rIns="77907" bIns="38953" rtlCol="0" anchor="ctr">
            <a:normAutofit fontScale="97500" lnSpcReduction="10000"/>
          </a:bodyPr>
          <a:lstStyle>
            <a:lvl1pPr marL="324605" indent="-324605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kumimoji="1" lang="pl-PL" altLang="ko-KR" b="1" dirty="0" smtClean="0">
                <a:ea typeface="Arial Unicode MS" panose="020B0604020202020204" pitchFamily="50" charset="-127"/>
              </a:rPr>
              <a:t>EHS </a:t>
            </a:r>
            <a:r>
              <a:rPr kumimoji="1" lang="pl-PL" altLang="ko-KR" b="1" dirty="0" smtClean="0">
                <a:ea typeface="Arial Unicode MS" panose="020B0604020202020204" pitchFamily="50" charset="-127"/>
              </a:rPr>
              <a:t>Split </a:t>
            </a:r>
            <a:r>
              <a:rPr kumimoji="1" lang="pl-PL" altLang="ko-KR" b="1" dirty="0" smtClean="0">
                <a:ea typeface="Arial Unicode MS" panose="020B0604020202020204" pitchFamily="50" charset="-127"/>
              </a:rPr>
              <a:t>12kW a 16kW</a:t>
            </a:r>
            <a:endParaRPr kumimoji="1" lang="pl-PL" altLang="ko-KR" b="1" dirty="0">
              <a:ea typeface="Arial Unicode MS" panose="020B0604020202020204" pitchFamily="50" charset="-127"/>
            </a:endParaRPr>
          </a:p>
        </p:txBody>
      </p:sp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1084134" y="20281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6"/>
          <a:srcRect l="7941"/>
          <a:stretch/>
        </p:blipFill>
        <p:spPr>
          <a:xfrm>
            <a:off x="11010115" y="41491"/>
            <a:ext cx="1080120" cy="869749"/>
          </a:xfrm>
          <a:prstGeom prst="rect">
            <a:avLst/>
          </a:prstGeom>
        </p:spPr>
      </p:pic>
      <p:pic>
        <p:nvPicPr>
          <p:cNvPr id="88" name="그림 15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1" r="17651"/>
          <a:stretch/>
        </p:blipFill>
        <p:spPr>
          <a:xfrm>
            <a:off x="3732929" y="5145392"/>
            <a:ext cx="480204" cy="723864"/>
          </a:xfrm>
          <a:prstGeom prst="rect">
            <a:avLst/>
          </a:prstGeom>
        </p:spPr>
      </p:pic>
      <p:sp>
        <p:nvSpPr>
          <p:cNvPr id="89" name="직사각형 67"/>
          <p:cNvSpPr/>
          <p:nvPr/>
        </p:nvSpPr>
        <p:spPr>
          <a:xfrm>
            <a:off x="3552765" y="5854895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AE1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60A</a:t>
            </a:r>
            <a:r>
              <a: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X</a:t>
            </a:r>
            <a:r>
              <a:rPr lang="cs-CZ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D</a:t>
            </a:r>
            <a:r>
              <a:rPr lang="cs-CZ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GH</a:t>
            </a:r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그림 15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1" r="17651"/>
          <a:stretch/>
        </p:blipFill>
        <p:spPr>
          <a:xfrm>
            <a:off x="2355788" y="5132281"/>
            <a:ext cx="480204" cy="723864"/>
          </a:xfrm>
          <a:prstGeom prst="rect">
            <a:avLst/>
          </a:prstGeom>
        </p:spPr>
      </p:pic>
      <p:sp>
        <p:nvSpPr>
          <p:cNvPr id="91" name="직사각형 67"/>
          <p:cNvSpPr/>
          <p:nvPr/>
        </p:nvSpPr>
        <p:spPr>
          <a:xfrm>
            <a:off x="2177228" y="5841784"/>
            <a:ext cx="862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AE1</a:t>
            </a:r>
            <a:r>
              <a:rPr lang="cs-CZ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20A</a:t>
            </a:r>
            <a:r>
              <a: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X</a:t>
            </a:r>
            <a:r>
              <a:rPr lang="cs-CZ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D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GH</a:t>
            </a:r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그림 15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1" r="17651"/>
          <a:stretch/>
        </p:blipFill>
        <p:spPr>
          <a:xfrm>
            <a:off x="3745927" y="4202548"/>
            <a:ext cx="480204" cy="723864"/>
          </a:xfrm>
          <a:prstGeom prst="rect">
            <a:avLst/>
          </a:prstGeom>
        </p:spPr>
      </p:pic>
      <p:sp>
        <p:nvSpPr>
          <p:cNvPr id="93" name="직사각형 67"/>
          <p:cNvSpPr/>
          <p:nvPr/>
        </p:nvSpPr>
        <p:spPr>
          <a:xfrm>
            <a:off x="3570572" y="4912051"/>
            <a:ext cx="856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AE1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60A</a:t>
            </a:r>
            <a:r>
              <a: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X</a:t>
            </a:r>
            <a:r>
              <a:rPr lang="cs-CZ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DE</a:t>
            </a:r>
            <a:r>
              <a:rPr lang="cs-CZ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</a:t>
            </a:r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그림 15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1" r="17651"/>
          <a:stretch/>
        </p:blipFill>
        <p:spPr>
          <a:xfrm>
            <a:off x="2368786" y="4189437"/>
            <a:ext cx="480204" cy="723864"/>
          </a:xfrm>
          <a:prstGeom prst="rect">
            <a:avLst/>
          </a:prstGeom>
        </p:spPr>
      </p:pic>
      <p:sp>
        <p:nvSpPr>
          <p:cNvPr id="95" name="직사각형 67"/>
          <p:cNvSpPr/>
          <p:nvPr/>
        </p:nvSpPr>
        <p:spPr>
          <a:xfrm>
            <a:off x="2195034" y="4898940"/>
            <a:ext cx="8531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AE1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20A</a:t>
            </a:r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X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DE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</a:t>
            </a:r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090" y="1154872"/>
            <a:ext cx="95650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SamsungOne"/>
              </a:rPr>
              <a:t>Provozní</a:t>
            </a:r>
            <a:r>
              <a:rPr lang="en-US" sz="1600" dirty="0" smtClean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rozsah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vytápění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od -25°C do </a:t>
            </a:r>
            <a:r>
              <a:rPr lang="cs-CZ" sz="1600" dirty="0" smtClean="0">
                <a:solidFill>
                  <a:srgbClr val="000000"/>
                </a:solidFill>
                <a:latin typeface="SamsungOne"/>
              </a:rPr>
              <a:t>35</a:t>
            </a:r>
            <a:r>
              <a:rPr lang="en-US" sz="1600" dirty="0" smtClean="0">
                <a:solidFill>
                  <a:srgbClr val="000000"/>
                </a:solidFill>
                <a:latin typeface="SamsungOne"/>
              </a:rPr>
              <a:t>°C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provozní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rozsah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chlazení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od 10°C do 46°C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SamsungOne"/>
              </a:rPr>
              <a:t>Provozní</a:t>
            </a:r>
            <a:r>
              <a:rPr lang="en-US" sz="1600" dirty="0" smtClean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rozsah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ohřev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TUV od -25°C do 43°C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SamsungOne"/>
              </a:rPr>
              <a:t>Teplota</a:t>
            </a:r>
            <a:r>
              <a:rPr lang="en-US" sz="1600" dirty="0" smtClean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výstupní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vody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(LWT) -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vytápění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15 - </a:t>
            </a:r>
            <a:r>
              <a:rPr lang="cs-CZ" sz="1600" dirty="0" smtClean="0">
                <a:solidFill>
                  <a:srgbClr val="000000"/>
                </a:solidFill>
                <a:latin typeface="SamsungOne"/>
              </a:rPr>
              <a:t>5</a:t>
            </a:r>
            <a:r>
              <a:rPr lang="en-US" sz="1600" dirty="0" smtClean="0">
                <a:solidFill>
                  <a:srgbClr val="000000"/>
                </a:solidFill>
                <a:latin typeface="SamsungOne"/>
              </a:rPr>
              <a:t>5°C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amsungOne"/>
              </a:rPr>
              <a:t>chlazení</a:t>
            </a:r>
            <a:r>
              <a:rPr lang="en-US" sz="1600" dirty="0">
                <a:solidFill>
                  <a:srgbClr val="000000"/>
                </a:solidFill>
                <a:latin typeface="SamsungOne"/>
              </a:rPr>
              <a:t> 5 - 25°C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058232" y="5703285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_6kW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010417" y="4806099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_6kW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48" y="719450"/>
            <a:ext cx="10515600" cy="32575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EHS TDM plus</a:t>
            </a:r>
            <a:endParaRPr lang="en-US" dirty="0"/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3352" y="1092527"/>
            <a:ext cx="517341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ClimateHub</a:t>
            </a:r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TDM plus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033" y="188640"/>
            <a:ext cx="6156176" cy="659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39" y="2852936"/>
            <a:ext cx="4965427" cy="2337180"/>
          </a:xfrm>
          <a:prstGeom prst="rect">
            <a:avLst/>
          </a:prstGeom>
        </p:spPr>
      </p:pic>
      <p:sp>
        <p:nvSpPr>
          <p:cNvPr id="9" name="직사각형 26"/>
          <p:cNvSpPr/>
          <p:nvPr/>
        </p:nvSpPr>
        <p:spPr>
          <a:xfrm>
            <a:off x="458441" y="1468983"/>
            <a:ext cx="11440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Systém VŠE – V – JEDNOM</a:t>
            </a:r>
          </a:p>
          <a:p>
            <a:pPr marL="639763" lvl="1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Systém VZDUCH – VODA</a:t>
            </a:r>
          </a:p>
          <a:p>
            <a:pPr marL="639763" lvl="1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Systém VZDUCH - VZDUCH</a:t>
            </a:r>
            <a:endParaRPr lang="en-US" altLang="ko-KR" sz="16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제목 1"/>
          <p:cNvSpPr txBox="1">
            <a:spLocks/>
          </p:cNvSpPr>
          <p:nvPr/>
        </p:nvSpPr>
        <p:spPr>
          <a:xfrm>
            <a:off x="1034575" y="620688"/>
            <a:ext cx="10515600" cy="325755"/>
          </a:xfrm>
          <a:prstGeom prst="rect">
            <a:avLst/>
          </a:prstGeom>
        </p:spPr>
        <p:txBody>
          <a:bodyPr vert="horz" lIns="77907" tIns="38953" rIns="77907" bIns="38953" rtlCol="0" anchor="ctr">
            <a:normAutofit fontScale="97500" lnSpcReduction="10000"/>
          </a:bodyPr>
          <a:lstStyle>
            <a:lvl1pPr marL="324605" indent="-324605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kumimoji="1" lang="pl-PL" altLang="ko-KR" b="1" smtClean="0">
                <a:ea typeface="Arial Unicode MS" panose="020B0604020202020204" pitchFamily="50" charset="-127"/>
              </a:rPr>
              <a:t>EHS TDM plus:</a:t>
            </a:r>
            <a:endParaRPr lang="cs-CZ" altLang="ko-KR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a typeface="SamsungOne 500" panose="020B0603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30" y="1279917"/>
            <a:ext cx="10001250" cy="2647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8" y="3998443"/>
            <a:ext cx="5761223" cy="27801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0130" y="2006674"/>
            <a:ext cx="3573622" cy="55655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8088" y="3383556"/>
            <a:ext cx="2664296" cy="55655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7190" y="3240360"/>
            <a:ext cx="6498890" cy="233839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  <a:latin typeface="SamsungOne 400C" panose="020B0506030303020204" pitchFamily="34" charset="0"/>
              <a:ea typeface="SamsungOne 400C" panose="020B0506030303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0130" y="960983"/>
            <a:ext cx="517341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Prostorové vytápění A2A + A2W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951828" y="960983"/>
            <a:ext cx="517341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Prostorové chlazení A2A + A2W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672064" y="4797152"/>
            <a:ext cx="517341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vnitřních klimatizačních jednotek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32468" y="5434642"/>
            <a:ext cx="1604213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Chladivo </a:t>
            </a:r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R410a</a:t>
            </a:r>
          </a:p>
          <a:p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 kapalina</a:t>
            </a:r>
          </a:p>
          <a:p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 plyn A2A</a:t>
            </a:r>
          </a:p>
          <a:p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 plyn A2W</a:t>
            </a:r>
            <a:endParaRPr lang="cs-CZ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57624" y="4197441"/>
            <a:ext cx="517341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teplota topné vody 55°C; 2 – zónová regulace</a:t>
            </a:r>
          </a:p>
        </p:txBody>
      </p:sp>
      <p:pic>
        <p:nvPicPr>
          <p:cNvPr id="29" name="Picture 2" descr="C:\Users\master\Documents\KeyShot 8\Renderings\ar9500_rendering_0510.62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8" t="31662" r="7038" b="28205"/>
          <a:stretch/>
        </p:blipFill>
        <p:spPr bwMode="auto">
          <a:xfrm>
            <a:off x="6947081" y="5358492"/>
            <a:ext cx="1202548" cy="42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pvi.samsung.com/common/common.do?mode=getThumbnailImage&amp;content_id=0993991B-6B8B-4D06-B525-80E9F591AD70&amp;file_type=30&amp;file_grp_id=4&amp;cate_cd=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4" b="32072"/>
          <a:stretch/>
        </p:blipFill>
        <p:spPr bwMode="auto">
          <a:xfrm>
            <a:off x="8603265" y="5203097"/>
            <a:ext cx="1721331" cy="6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그림 1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12" y="5157192"/>
            <a:ext cx="1009279" cy="880904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64000"/>
              </a:prst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6840149" y="5818890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Jm</a:t>
            </a:r>
            <a:r>
              <a:rPr lang="cs-CZ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. výkon 2,2 – 7,1kW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12357" y="5857233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Jm</a:t>
            </a:r>
            <a:r>
              <a:rPr lang="cs-CZ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. výkon 2,2 – 9,0kW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440549" y="6136113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Jm</a:t>
            </a:r>
            <a:r>
              <a:rPr lang="cs-CZ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. výkon 2,2 – 5,6kW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28791" y="956698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msung Sharp Sans Bold" pitchFamily="2" charset="-18"/>
                <a:ea typeface="Samsung Sharp Sans Bold" pitchFamily="2" charset="-18"/>
                <a:cs typeface="Samsung Sharp Sans Bold" pitchFamily="2" charset="-18"/>
              </a:rPr>
              <a:t>&amp;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7941"/>
          <a:stretch/>
        </p:blipFill>
        <p:spPr>
          <a:xfrm>
            <a:off x="11010115" y="41491"/>
            <a:ext cx="1080120" cy="869749"/>
          </a:xfrm>
          <a:prstGeom prst="rect">
            <a:avLst/>
          </a:prstGeom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83432" y="8145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20156"/>
              </p:ext>
            </p:extLst>
          </p:nvPr>
        </p:nvGraphicFramePr>
        <p:xfrm>
          <a:off x="506200" y="1989972"/>
          <a:ext cx="5481068" cy="2493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0429">
                <a:tc>
                  <a:txBody>
                    <a:bodyPr/>
                    <a:lstStyle/>
                    <a:p>
                      <a:pPr algn="ctr" latinLnBrk="1"/>
                      <a:endParaRPr lang="cs-CZ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Hydro jednotky</a:t>
                      </a:r>
                    </a:p>
                    <a:p>
                      <a:pPr algn="ctr" latinLnBrk="1"/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altLang="ko-KR" sz="1200" b="1" dirty="0" err="1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ydro</a:t>
                      </a:r>
                      <a:r>
                        <a:rPr lang="en-US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jednotka s </a:t>
                      </a:r>
                      <a:r>
                        <a:rPr lang="cs-CZ" altLang="ko-KR" sz="1200" b="1" dirty="0" err="1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interovaným</a:t>
                      </a:r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 zásobníkem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Nástěnná</a:t>
                      </a:r>
                      <a:r>
                        <a:rPr lang="cs-CZ" altLang="ko-KR" sz="1200" b="1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 hydro </a:t>
                      </a:r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jednotka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6521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10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1 fázové</a:t>
                      </a:r>
                      <a:endParaRPr lang="en-US" altLang="ko-KR" sz="1100" b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65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ko-KR" sz="110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3 fázové</a:t>
                      </a:r>
                      <a:endParaRPr lang="en-US" altLang="ko-KR" sz="1100" b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표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508752"/>
              </p:ext>
            </p:extLst>
          </p:nvPr>
        </p:nvGraphicFramePr>
        <p:xfrm>
          <a:off x="6168008" y="1988781"/>
          <a:ext cx="5472608" cy="2308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010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Příslušenství</a:t>
                      </a:r>
                      <a:endParaRPr lang="en-US" altLang="ko-KR" sz="12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9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altLang="ko-KR" sz="9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pro Hydro  j.  s</a:t>
                      </a:r>
                      <a:r>
                        <a:rPr lang="cs-CZ" altLang="ko-KR" sz="900" b="1" kern="120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 interg. zásobníkem)</a:t>
                      </a:r>
                      <a:endParaRPr lang="en-US" altLang="ko-KR" sz="9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Popis</a:t>
                      </a:r>
                      <a:endParaRPr lang="en-US" altLang="ko-KR" sz="12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Přídavné vytápění /</a:t>
                      </a: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Backup Heater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cs-CZ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pouze </a:t>
                      </a:r>
                      <a:r>
                        <a:rPr kumimoji="1" lang="el-GR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1Φ</a:t>
                      </a:r>
                      <a:r>
                        <a:rPr kumimoji="1" lang="en-US" altLang="ko-KR" sz="9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el-GR" altLang="ko-KR" sz="9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Kabelový ovladač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표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720968"/>
              </p:ext>
            </p:extLst>
          </p:nvPr>
        </p:nvGraphicFramePr>
        <p:xfrm>
          <a:off x="483882" y="4427181"/>
          <a:ext cx="11156735" cy="2314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1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6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6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6374">
                  <a:extLst>
                    <a:ext uri="{9D8B030D-6E8A-4147-A177-3AD203B41FA5}">
                      <a16:colId xmlns:a16="http://schemas.microsoft.com/office/drawing/2014/main" val="3338875732"/>
                    </a:ext>
                  </a:extLst>
                </a:gridCol>
                <a:gridCol w="1846374">
                  <a:extLst>
                    <a:ext uri="{9D8B030D-6E8A-4147-A177-3AD203B41FA5}">
                      <a16:colId xmlns:a16="http://schemas.microsoft.com/office/drawing/2014/main" val="2681543752"/>
                    </a:ext>
                  </a:extLst>
                </a:gridCol>
              </a:tblGrid>
              <a:tr h="417559"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200" b="1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Arial" panose="020B0604020202020204" pitchFamily="34" charset="0"/>
                          <a:ea typeface="SamsungOne 800" panose="020B0903030303020204" pitchFamily="34" charset="0"/>
                          <a:cs typeface="Arial" panose="020B0604020202020204" pitchFamily="34" charset="0"/>
                        </a:rPr>
                        <a:t>Venkovní jednotky</a:t>
                      </a:r>
                      <a:endParaRPr lang="en-US" altLang="ko-KR" sz="1200" b="1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Arial" panose="020B0604020202020204" pitchFamily="34" charset="0"/>
                        <a:ea typeface="SamsungOne 800" panose="020B09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4kW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6kW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9kW</a:t>
                      </a:r>
                      <a:endParaRPr lang="ko-KR" altLang="en-US" sz="1200" b="1" kern="120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ko-KR" altLang="en-US" sz="12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en-US" altLang="ko-KR" sz="1200" b="1" kern="120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amsungOne 600" panose="020B0703030303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ko-KR" altLang="en-US" sz="1200" b="1" kern="120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amsungOne 600" panose="020B07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SamsungOne 500" panose="020B0603030303020204" pitchFamily="34" charset="0"/>
                        <a:ea typeface="SamsungOne 500" panose="020B0603030303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SamsungOne 500" panose="020B0603030303020204" pitchFamily="34" charset="0"/>
                        <a:ea typeface="SamsungOne 500" panose="020B0603030303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1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SamsungOne 500" panose="020B0603030303020204" pitchFamily="34" charset="0"/>
                        <a:ea typeface="SamsungOne 500" panose="020B0603030303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SamsungOne 500" panose="020B0603030303020204" pitchFamily="34" charset="0"/>
                        <a:ea typeface="SamsungOne 500" panose="020B0603030303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SamsungOne 500" panose="020B0603030303020204" pitchFamily="34" charset="0"/>
                        <a:ea typeface="SamsungOne 500" panose="020B0603030303020204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3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cs-CZ" altLang="ko-KR" sz="1100" b="0" i="0" u="none" strike="noStrike" kern="1200" cap="none" normalizeH="0" baseline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msungOne 500" panose="020B0603030303020204" pitchFamily="34" charset="0"/>
                          <a:cs typeface="Arial" panose="020B0604020202020204" pitchFamily="34" charset="0"/>
                        </a:rPr>
                        <a:t>Fázové</a:t>
                      </a:r>
                      <a:endParaRPr kumimoji="1" lang="en-US" altLang="ko-KR" sz="1100" b="0" i="0" u="none" strike="noStrike" kern="1200" cap="none" normalizeH="0" baseline="0" dirty="0" smtClean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amsungOne 500" panose="020B06030303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SamsungOne 500" panose="020B0603030303020204" pitchFamily="34" charset="0"/>
                          <a:ea typeface="SamsungOne 500" panose="020B0603030303020204" pitchFamily="34" charset="0"/>
                          <a:cs typeface="Arial" pitchFamily="34" charset="0"/>
                        </a:rPr>
                        <a:t>-</a:t>
                      </a:r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SamsungOne 500" panose="020B0603030303020204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n>
                            <a:solidFill>
                              <a:sysClr val="windowText" lastClr="000000">
                                <a:alpha val="0"/>
                              </a:sysClr>
                            </a:solidFill>
                          </a:ln>
                          <a:latin typeface="SamsungOne 500" panose="020B0603030303020204" pitchFamily="34" charset="0"/>
                          <a:ea typeface="맑은 고딕" pitchFamily="50" charset="-127"/>
                          <a:cs typeface="Arial" pitchFamily="34" charset="0"/>
                        </a:rPr>
                        <a:t>-</a:t>
                      </a:r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SamsungOne 500" panose="020B0603030303020204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SamsungOne 500" panose="020B0603030303020204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SamsungOne 500" panose="020B0603030303020204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0" dirty="0">
                        <a:ln>
                          <a:solidFill>
                            <a:sysClr val="windowText" lastClr="000000">
                              <a:alpha val="0"/>
                            </a:sysClr>
                          </a:solidFill>
                        </a:ln>
                        <a:latin typeface="SamsungOne 500" panose="020B0603030303020204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그룹 2"/>
          <p:cNvGrpSpPr/>
          <p:nvPr/>
        </p:nvGrpSpPr>
        <p:grpSpPr>
          <a:xfrm>
            <a:off x="2365201" y="2661892"/>
            <a:ext cx="1439012" cy="773880"/>
            <a:chOff x="2365201" y="2302042"/>
            <a:chExt cx="1439012" cy="773880"/>
          </a:xfrm>
        </p:grpSpPr>
        <p:sp>
          <p:nvSpPr>
            <p:cNvPr id="9" name="직사각형 77"/>
            <p:cNvSpPr/>
            <p:nvPr/>
          </p:nvSpPr>
          <p:spPr>
            <a:xfrm>
              <a:off x="2749116" y="2349070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AE200TNWTEH/EU</a:t>
              </a:r>
              <a:endPara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endPara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8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AE260TNWTEH/EU</a:t>
              </a:r>
              <a:endPara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그룹 46"/>
            <p:cNvGrpSpPr/>
            <p:nvPr/>
          </p:nvGrpSpPr>
          <p:grpSpPr>
            <a:xfrm>
              <a:off x="2365201" y="2302042"/>
              <a:ext cx="491549" cy="773880"/>
              <a:chOff x="993613" y="1799771"/>
              <a:chExt cx="2755427" cy="4338061"/>
            </a:xfrm>
          </p:grpSpPr>
          <p:grpSp>
            <p:nvGrpSpPr>
              <p:cNvPr id="11" name="그룹 47"/>
              <p:cNvGrpSpPr/>
              <p:nvPr/>
            </p:nvGrpSpPr>
            <p:grpSpPr>
              <a:xfrm rot="21390085">
                <a:off x="993613" y="5341733"/>
                <a:ext cx="2755427" cy="796099"/>
                <a:chOff x="9681944" y="5837387"/>
                <a:chExt cx="2288232" cy="594181"/>
              </a:xfrm>
            </p:grpSpPr>
            <p:grpSp>
              <p:nvGrpSpPr>
                <p:cNvPr id="13" name="그룹 51"/>
                <p:cNvGrpSpPr/>
                <p:nvPr/>
              </p:nvGrpSpPr>
              <p:grpSpPr>
                <a:xfrm>
                  <a:off x="9777759" y="5837387"/>
                  <a:ext cx="2192417" cy="441781"/>
                  <a:chOff x="8674036" y="5790224"/>
                  <a:chExt cx="3455989" cy="536849"/>
                </a:xfrm>
              </p:grpSpPr>
              <p:pic>
                <p:nvPicPr>
                  <p:cNvPr id="17" name="그림 83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359716">
                    <a:off x="8674036" y="5865642"/>
                    <a:ext cx="3455989" cy="461431"/>
                  </a:xfrm>
                  <a:prstGeom prst="rect">
                    <a:avLst/>
                  </a:prstGeom>
                </p:spPr>
              </p:pic>
              <p:pic>
                <p:nvPicPr>
                  <p:cNvPr id="18" name="그림 84"/>
                  <p:cNvPicPr>
                    <a:picLocks noChangeAspect="1"/>
                  </p:cNvPicPr>
                  <p:nvPr/>
                </p:nvPicPr>
                <p:blipFill>
                  <a:blip r:embed="rId3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15455">
                    <a:off x="8963130" y="5790224"/>
                    <a:ext cx="1610094" cy="40675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그룹 52"/>
                <p:cNvGrpSpPr/>
                <p:nvPr/>
              </p:nvGrpSpPr>
              <p:grpSpPr>
                <a:xfrm>
                  <a:off x="9681944" y="5989787"/>
                  <a:ext cx="2192417" cy="441781"/>
                  <a:chOff x="8674036" y="5790224"/>
                  <a:chExt cx="3455989" cy="536849"/>
                </a:xfrm>
              </p:grpSpPr>
              <p:pic>
                <p:nvPicPr>
                  <p:cNvPr id="15" name="그림 81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359716">
                    <a:off x="8674036" y="5865642"/>
                    <a:ext cx="3455989" cy="461431"/>
                  </a:xfrm>
                  <a:prstGeom prst="rect">
                    <a:avLst/>
                  </a:prstGeom>
                </p:spPr>
              </p:pic>
              <p:pic>
                <p:nvPicPr>
                  <p:cNvPr id="16" name="그림 82"/>
                  <p:cNvPicPr>
                    <a:picLocks noChangeAspect="1"/>
                  </p:cNvPicPr>
                  <p:nvPr/>
                </p:nvPicPr>
                <p:blipFill>
                  <a:blip r:embed="rId3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15455">
                    <a:off x="8963130" y="5790224"/>
                    <a:ext cx="1610094" cy="40675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2" name="그림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5857" y="1799771"/>
                <a:ext cx="1736606" cy="4207300"/>
              </a:xfrm>
              <a:prstGeom prst="rect">
                <a:avLst/>
              </a:prstGeom>
            </p:spPr>
          </p:pic>
        </p:grpSp>
      </p:grpSp>
      <p:grpSp>
        <p:nvGrpSpPr>
          <p:cNvPr id="20" name="그룹 3"/>
          <p:cNvGrpSpPr/>
          <p:nvPr/>
        </p:nvGrpSpPr>
        <p:grpSpPr>
          <a:xfrm>
            <a:off x="8664225" y="2578167"/>
            <a:ext cx="2307560" cy="1667267"/>
            <a:chOff x="8664225" y="2337797"/>
            <a:chExt cx="2307560" cy="1667267"/>
          </a:xfrm>
        </p:grpSpPr>
        <p:sp>
          <p:nvSpPr>
            <p:cNvPr id="21" name="직사각형 55"/>
            <p:cNvSpPr/>
            <p:nvPr/>
          </p:nvSpPr>
          <p:spPr>
            <a:xfrm>
              <a:off x="8737370" y="2694190"/>
              <a:ext cx="7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4kW, </a:t>
              </a:r>
              <a:r>
                <a:rPr lang="el-GR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1Φ</a:t>
              </a:r>
              <a:endPara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MHC-400FE</a:t>
              </a:r>
            </a:p>
          </p:txBody>
        </p:sp>
        <p:sp>
          <p:nvSpPr>
            <p:cNvPr id="22" name="직사각형 58"/>
            <p:cNvSpPr/>
            <p:nvPr/>
          </p:nvSpPr>
          <p:spPr>
            <a:xfrm>
              <a:off x="10163343" y="2698322"/>
              <a:ext cx="7344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6kW, </a:t>
              </a:r>
              <a:r>
                <a:rPr lang="el-GR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1Φ</a:t>
              </a:r>
              <a:endPara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MHC-600FE</a:t>
              </a:r>
            </a:p>
          </p:txBody>
        </p:sp>
        <p:sp>
          <p:nvSpPr>
            <p:cNvPr id="23" name="직사각형 62"/>
            <p:cNvSpPr/>
            <p:nvPr/>
          </p:nvSpPr>
          <p:spPr>
            <a:xfrm>
              <a:off x="9400347" y="3789620"/>
              <a:ext cx="8226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MWR-WW10N</a:t>
              </a:r>
            </a:p>
          </p:txBody>
        </p:sp>
        <p:pic>
          <p:nvPicPr>
            <p:cNvPr id="24" name="Picture 3" descr="D:\00_작업폴더\00_삼성전자 에어컨_EHS R32 세일즈가이드_오진혁 프로\png\02-4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4225" y="2337797"/>
              <a:ext cx="882388" cy="3345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D:\00_작업폴더\00_삼성전자 에어컨_EHS R32 세일즈가이드_오진혁 프로\png\02-4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9397" y="2337797"/>
              <a:ext cx="882388" cy="3345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D:\00_작업폴더\00_삼성전자 에어컨_EHS R32 세일즈가이드_오진혁 프로\png\02-2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478" y="3260839"/>
              <a:ext cx="484399" cy="488011"/>
            </a:xfrm>
            <a:prstGeom prst="rect">
              <a:avLst/>
            </a:prstGeom>
            <a:noFill/>
            <a:effectLst>
              <a:outerShdw blurRad="38100" dist="254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그룹 7"/>
          <p:cNvGrpSpPr/>
          <p:nvPr/>
        </p:nvGrpSpPr>
        <p:grpSpPr>
          <a:xfrm>
            <a:off x="4246110" y="2922100"/>
            <a:ext cx="1606382" cy="1397266"/>
            <a:chOff x="4252919" y="2717731"/>
            <a:chExt cx="1606382" cy="1397266"/>
          </a:xfrm>
        </p:grpSpPr>
        <p:sp>
          <p:nvSpPr>
            <p:cNvPr id="28" name="직사각형 66"/>
            <p:cNvSpPr/>
            <p:nvPr/>
          </p:nvSpPr>
          <p:spPr>
            <a:xfrm>
              <a:off x="4778556" y="2717731"/>
              <a:ext cx="1080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 smtClea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AE090MNYDEH/EU</a:t>
              </a:r>
              <a:endPara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endParaRPr lang="cs-CZ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</a:t>
              </a:r>
              <a:r>
                <a:rPr lang="cs-CZ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16</a:t>
              </a:r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0MNYDEH/EU </a:t>
              </a:r>
              <a:endPara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D:\00_작업폴더\00_삼성전자 에어컨_EHS R32 세일즈가이드_오진혁 프로\png\01-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9" y="3390779"/>
              <a:ext cx="460246" cy="724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그룹 8"/>
          <p:cNvGrpSpPr/>
          <p:nvPr/>
        </p:nvGrpSpPr>
        <p:grpSpPr>
          <a:xfrm>
            <a:off x="2998396" y="4964537"/>
            <a:ext cx="4556326" cy="1761253"/>
            <a:chOff x="2045147" y="4724167"/>
            <a:chExt cx="4556326" cy="1761253"/>
          </a:xfrm>
        </p:grpSpPr>
        <p:sp>
          <p:nvSpPr>
            <p:cNvPr id="31" name="직사각형 64"/>
            <p:cNvSpPr/>
            <p:nvPr/>
          </p:nvSpPr>
          <p:spPr>
            <a:xfrm>
              <a:off x="2045147" y="5337650"/>
              <a:ext cx="10454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AE044MXTPEH/EU</a:t>
              </a:r>
              <a:endParaRPr lang="ko-KR" altLang="en-US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직사각형 65"/>
            <p:cNvSpPr/>
            <p:nvPr/>
          </p:nvSpPr>
          <p:spPr>
            <a:xfrm>
              <a:off x="3683786" y="5337650"/>
              <a:ext cx="10422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AE066MXTPEH/EU</a:t>
              </a:r>
              <a:endParaRPr lang="ko-KR" altLang="en-US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그룹 95"/>
            <p:cNvGrpSpPr/>
            <p:nvPr/>
          </p:nvGrpSpPr>
          <p:grpSpPr>
            <a:xfrm>
              <a:off x="2087102" y="4724167"/>
              <a:ext cx="921576" cy="545821"/>
              <a:chOff x="4760956" y="5307362"/>
              <a:chExt cx="1854389" cy="1098297"/>
            </a:xfrm>
          </p:grpSpPr>
          <p:pic>
            <p:nvPicPr>
              <p:cNvPr id="41" name="그림 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39072">
                <a:off x="4760956" y="6033966"/>
                <a:ext cx="1854389" cy="339654"/>
              </a:xfrm>
              <a:prstGeom prst="rect">
                <a:avLst/>
              </a:prstGeom>
            </p:spPr>
          </p:pic>
          <p:pic>
            <p:nvPicPr>
              <p:cNvPr id="42" name="그림 9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6239" y="5307362"/>
                <a:ext cx="1098297" cy="1098297"/>
              </a:xfrm>
              <a:prstGeom prst="rect">
                <a:avLst/>
              </a:prstGeom>
            </p:spPr>
          </p:pic>
        </p:grpSp>
        <p:grpSp>
          <p:nvGrpSpPr>
            <p:cNvPr id="34" name="그룹 122"/>
            <p:cNvGrpSpPr/>
            <p:nvPr/>
          </p:nvGrpSpPr>
          <p:grpSpPr>
            <a:xfrm>
              <a:off x="3426618" y="4724167"/>
              <a:ext cx="1031166" cy="545821"/>
              <a:chOff x="4760956" y="5307362"/>
              <a:chExt cx="2074905" cy="1098297"/>
            </a:xfrm>
          </p:grpSpPr>
          <p:pic>
            <p:nvPicPr>
              <p:cNvPr id="39" name="그림 1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39072">
                <a:off x="4760956" y="6033966"/>
                <a:ext cx="1854389" cy="339654"/>
              </a:xfrm>
              <a:prstGeom prst="rect">
                <a:avLst/>
              </a:prstGeom>
            </p:spPr>
          </p:pic>
          <p:pic>
            <p:nvPicPr>
              <p:cNvPr id="40" name="그림 1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37564" y="5307362"/>
                <a:ext cx="1098297" cy="1098297"/>
              </a:xfrm>
              <a:prstGeom prst="rect">
                <a:avLst/>
              </a:prstGeom>
            </p:spPr>
          </p:pic>
        </p:grpSp>
        <p:sp>
          <p:nvSpPr>
            <p:cNvPr id="35" name="직사각형 67"/>
            <p:cNvSpPr/>
            <p:nvPr/>
          </p:nvSpPr>
          <p:spPr>
            <a:xfrm>
              <a:off x="5547979" y="5337650"/>
              <a:ext cx="10486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AE090MXTPEH/EU</a:t>
              </a:r>
              <a:endParaRPr lang="ko-KR" altLang="en-US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직사각형 68"/>
            <p:cNvSpPr/>
            <p:nvPr/>
          </p:nvSpPr>
          <p:spPr>
            <a:xfrm>
              <a:off x="5543170" y="6269976"/>
              <a:ext cx="10583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amsungOne 500" panose="020B0603030303020204" pitchFamily="34" charset="0"/>
                  <a:ea typeface="SamsungOne 500" panose="020B0603030303020204" pitchFamily="34" charset="0"/>
                  <a:cs typeface="Arial" panose="020B0604020202020204" pitchFamily="34" charset="0"/>
                </a:rPr>
                <a:t>AE090MXTPGH/EU</a:t>
              </a:r>
              <a:endParaRPr lang="ko-KR" altLang="en-US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그림 13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9764" y="4732421"/>
              <a:ext cx="646223" cy="586105"/>
            </a:xfrm>
            <a:prstGeom prst="rect">
              <a:avLst/>
            </a:prstGeom>
          </p:spPr>
        </p:pic>
        <p:pic>
          <p:nvPicPr>
            <p:cNvPr id="38" name="그림 14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9764" y="5670884"/>
              <a:ext cx="646223" cy="586105"/>
            </a:xfrm>
            <a:prstGeom prst="rect">
              <a:avLst/>
            </a:prstGeom>
          </p:spPr>
        </p:pic>
      </p:grpSp>
      <p:pic>
        <p:nvPicPr>
          <p:cNvPr id="43" name="그림 15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1" r="17651"/>
          <a:stretch/>
        </p:blipFill>
        <p:spPr>
          <a:xfrm>
            <a:off x="8586030" y="4868517"/>
            <a:ext cx="480204" cy="723864"/>
          </a:xfrm>
          <a:prstGeom prst="rect">
            <a:avLst/>
          </a:prstGeom>
        </p:spPr>
      </p:pic>
      <p:pic>
        <p:nvPicPr>
          <p:cNvPr id="44" name="그림 17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1" r="17651"/>
          <a:stretch/>
        </p:blipFill>
        <p:spPr>
          <a:xfrm>
            <a:off x="8586030" y="5806981"/>
            <a:ext cx="480204" cy="723864"/>
          </a:xfrm>
          <a:prstGeom prst="rect">
            <a:avLst/>
          </a:prstGeom>
        </p:spPr>
      </p:pic>
      <p:sp>
        <p:nvSpPr>
          <p:cNvPr id="45" name="직사각형 68"/>
          <p:cNvSpPr/>
          <p:nvPr/>
        </p:nvSpPr>
        <p:spPr>
          <a:xfrm>
            <a:off x="8320107" y="6510346"/>
            <a:ext cx="10374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12</a:t>
            </a:r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0MXTPGH/EU</a:t>
            </a:r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직사각형 67"/>
          <p:cNvSpPr/>
          <p:nvPr/>
        </p:nvSpPr>
        <p:spPr>
          <a:xfrm>
            <a:off x="8324916" y="5578020"/>
            <a:ext cx="10278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12</a:t>
            </a:r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0MXTPEH/EU</a:t>
            </a:r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그림 15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1" r="17651"/>
          <a:stretch/>
        </p:blipFill>
        <p:spPr>
          <a:xfrm>
            <a:off x="10445170" y="4869160"/>
            <a:ext cx="480204" cy="723864"/>
          </a:xfrm>
          <a:prstGeom prst="rect">
            <a:avLst/>
          </a:prstGeom>
        </p:spPr>
      </p:pic>
      <p:pic>
        <p:nvPicPr>
          <p:cNvPr id="48" name="그림 17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1" r="17651"/>
          <a:stretch/>
        </p:blipFill>
        <p:spPr>
          <a:xfrm>
            <a:off x="10445170" y="5807624"/>
            <a:ext cx="480204" cy="723864"/>
          </a:xfrm>
          <a:prstGeom prst="rect">
            <a:avLst/>
          </a:prstGeom>
        </p:spPr>
      </p:pic>
      <p:sp>
        <p:nvSpPr>
          <p:cNvPr id="49" name="직사각형 68"/>
          <p:cNvSpPr/>
          <p:nvPr/>
        </p:nvSpPr>
        <p:spPr>
          <a:xfrm>
            <a:off x="10179246" y="6510989"/>
            <a:ext cx="10374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</a:t>
            </a:r>
            <a:r>
              <a:rPr lang="cs-CZ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12</a:t>
            </a:r>
            <a:r>
              <a: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0MXTPGH/EU</a:t>
            </a:r>
          </a:p>
        </p:txBody>
      </p:sp>
      <p:sp>
        <p:nvSpPr>
          <p:cNvPr id="50" name="직사각형 67"/>
          <p:cNvSpPr/>
          <p:nvPr/>
        </p:nvSpPr>
        <p:spPr>
          <a:xfrm>
            <a:off x="10182452" y="5578663"/>
            <a:ext cx="1386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16</a:t>
            </a:r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0MXTPEH/EU</a:t>
            </a:r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직사각형 66"/>
          <p:cNvSpPr/>
          <p:nvPr/>
        </p:nvSpPr>
        <p:spPr>
          <a:xfrm>
            <a:off x="4786635" y="3745214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AE090MNYDGH/EU</a:t>
            </a:r>
            <a:endParaRPr lang="cs-CZ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  <a:p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  <a:p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AE</a:t>
            </a:r>
            <a:r>
              <a:rPr lang="cs-CZ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16</a:t>
            </a:r>
            <a:r>
              <a:rPr lang="en-US" altLang="ko-KR" sz="8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amsungOne 500" panose="020B0603030303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0MNYDGH/EU</a:t>
            </a:r>
            <a:endParaRPr lang="en-US" altLang="ko-KR" sz="8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SamsungOne 500" panose="020B0603030303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2" descr="D:\00_작업폴더\00_삼성전자 에어컨_EHS R32 세일즈가이드_오진혁 프로\png\01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91" y="2688227"/>
            <a:ext cx="460246" cy="72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제목 1"/>
          <p:cNvSpPr txBox="1">
            <a:spLocks/>
          </p:cNvSpPr>
          <p:nvPr/>
        </p:nvSpPr>
        <p:spPr>
          <a:xfrm>
            <a:off x="418209" y="713291"/>
            <a:ext cx="10946432" cy="325755"/>
          </a:xfrm>
          <a:prstGeom prst="rect">
            <a:avLst/>
          </a:prstGeom>
        </p:spPr>
        <p:txBody>
          <a:bodyPr vert="horz" lIns="77907" tIns="38953" rIns="77907" bIns="38953" rtlCol="0" anchor="ctr">
            <a:normAutofit fontScale="97500" lnSpcReduction="10000"/>
          </a:bodyPr>
          <a:lstStyle>
            <a:lvl1pPr marL="324605" indent="-324605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15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amsung Sharp Sans Bold" pitchFamily="50" charset="0"/>
                <a:cs typeface="Arial" panose="020B060402020202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kumimoji="1" lang="pl-PL" altLang="ko-KR" b="1" dirty="0" smtClean="0">
                <a:ea typeface="Arial Unicode MS" panose="020B0604020202020204" pitchFamily="50" charset="-127"/>
              </a:rPr>
              <a:t>EHS ClimateHub TDM plus, EHS TDM plus od 4kW do 16kW</a:t>
            </a:r>
            <a:endParaRPr kumimoji="1" lang="pl-PL" altLang="ko-KR" b="1" dirty="0">
              <a:ea typeface="Arial Unicode MS" panose="020B0604020202020204" pitchFamily="50" charset="-127"/>
            </a:endParaRPr>
          </a:p>
        </p:txBody>
      </p:sp>
      <p:sp>
        <p:nvSpPr>
          <p:cNvPr id="54" name="직사각형 26"/>
          <p:cNvSpPr/>
          <p:nvPr/>
        </p:nvSpPr>
        <p:spPr>
          <a:xfrm>
            <a:off x="633882" y="952341"/>
            <a:ext cx="93990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ko-KR" sz="14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Systém vzduch - voda: Provozní rozsah vytápění od -25°C do 35°C, provozní rozsah chlazení od 10°C do 46°C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ko-KR" sz="14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Systém </a:t>
            </a:r>
            <a:r>
              <a:rPr lang="cs-CZ" altLang="ko-KR" sz="14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vzduch - voda: Provozní rozsah ohřev TUV od -25°C do 43°C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ko-KR" sz="14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Systém </a:t>
            </a:r>
            <a:r>
              <a:rPr lang="cs-CZ" altLang="ko-KR" sz="14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vzduch - voda: Teplota výstupní vody (LWT) - vytápění 15 - 55°C, chlazení 5 - 25°C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ko-KR" sz="14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Systém </a:t>
            </a:r>
            <a:r>
              <a:rPr lang="cs-CZ" altLang="ko-KR" sz="14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vzduch - vzduch: Provozní rozsah vytápění od -25°C do 24°C, provozní rozsah chlazení od 10°C do 46°C</a:t>
            </a:r>
            <a:endParaRPr lang="en-US" altLang="ko-KR" sz="14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/>
          <a:srcRect l="7941"/>
          <a:stretch/>
        </p:blipFill>
        <p:spPr>
          <a:xfrm>
            <a:off x="11100556" y="19596"/>
            <a:ext cx="1080120" cy="869749"/>
          </a:xfrm>
          <a:prstGeom prst="rect">
            <a:avLst/>
          </a:prstGeom>
        </p:spPr>
      </p:pic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983432" y="8145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679216" y="3163044"/>
            <a:ext cx="14193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_2kW</a:t>
            </a:r>
          </a:p>
          <a:p>
            <a:pPr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</a:t>
            </a:r>
            <a:r>
              <a:rPr kumimoji="1" lang="cs-CZ" altLang="ko-KR" sz="10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ooster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_3kW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664648" y="4134324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_6kW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778930" y="2675879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_4kW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839622" y="3310231"/>
            <a:ext cx="141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latinLnBrk="1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kumimoji="1" lang="en-US" altLang="ko-KR" sz="10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Backup </a:t>
            </a:r>
            <a:r>
              <a:rPr kumimoji="1" lang="en-US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Heater</a:t>
            </a:r>
            <a:r>
              <a:rPr kumimoji="1" lang="cs-CZ" altLang="ko-KR" sz="10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_6kW</a:t>
            </a:r>
            <a:endParaRPr kumimoji="1" lang="en-US" altLang="ko-KR" sz="100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6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48" y="719450"/>
            <a:ext cx="10515600" cy="32575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EHS TDM plus</a:t>
            </a:r>
            <a:endParaRPr 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3352" y="1092527"/>
            <a:ext cx="1144927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ClimateHub</a:t>
            </a:r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TDM plus - PRIORITY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0" y="3494643"/>
            <a:ext cx="12120314" cy="2804821"/>
          </a:xfrm>
          <a:prstGeom prst="rect">
            <a:avLst/>
          </a:prstGeom>
        </p:spPr>
      </p:pic>
      <p:sp>
        <p:nvSpPr>
          <p:cNvPr id="10" name="직사각형 26"/>
          <p:cNvSpPr/>
          <p:nvPr/>
        </p:nvSpPr>
        <p:spPr>
          <a:xfrm>
            <a:off x="271938" y="1412776"/>
            <a:ext cx="11440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Priorita je dosažení komfortu uživatele – </a:t>
            </a:r>
            <a:r>
              <a:rPr lang="cs-CZ" altLang="ko-KR" sz="1600" b="1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priorita A2A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V případě současného provozu A2A a A2W – priorita venkovní jednotky dodat výkon pro systém A2A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Pouze zbývající výkon do systému A2W – v případě dlouhé prodlevy pro ohřev TUV – je střídání priority mezi A2A a A2W s  řízením dle „TDS“ – max. prioritní doba provozu = výchozí 30min ( rozsah 10 – 90 min) 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Minimální doba provozu bez priority - 5 </a:t>
            </a:r>
            <a:r>
              <a:rPr lang="cs-CZ" altLang="ko-KR" sz="16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min ( rozsah 3</a:t>
            </a: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</a:t>
            </a:r>
            <a:r>
              <a:rPr lang="cs-CZ" altLang="ko-KR" sz="16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– </a:t>
            </a: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60 </a:t>
            </a:r>
            <a:r>
              <a:rPr lang="cs-CZ" altLang="ko-KR" sz="16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min) </a:t>
            </a: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- provoz venkovní jednotky pouze A2W</a:t>
            </a:r>
            <a:endParaRPr lang="en-US" altLang="ko-KR" sz="16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26"/>
          <p:cNvSpPr/>
          <p:nvPr/>
        </p:nvSpPr>
        <p:spPr>
          <a:xfrm>
            <a:off x="88801" y="6299464"/>
            <a:ext cx="3613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A2A – systém VZDUCH – VZDUCH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A2W - </a:t>
            </a:r>
            <a:r>
              <a:rPr lang="cs-CZ" altLang="ko-KR" sz="16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systém VZDUCH – </a:t>
            </a: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VODA</a:t>
            </a:r>
            <a:endParaRPr lang="en-US" altLang="ko-KR" sz="16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83432" y="8145"/>
            <a:ext cx="2646345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Line-up EHS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941"/>
          <a:stretch/>
        </p:blipFill>
        <p:spPr>
          <a:xfrm>
            <a:off x="11100556" y="19596"/>
            <a:ext cx="1080120" cy="8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6" y="187170"/>
            <a:ext cx="10729192" cy="58920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74B77F-F4F9-43DF-BE3D-5DD3F54958DA}"/>
              </a:ext>
            </a:extLst>
          </p:cNvPr>
          <p:cNvSpPr/>
          <p:nvPr/>
        </p:nvSpPr>
        <p:spPr>
          <a:xfrm>
            <a:off x="324809" y="187170"/>
            <a:ext cx="11837008" cy="6161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msung Sharp Sans Medium"/>
              <a:ea typeface="SamsungOneKorean 500"/>
              <a:cs typeface="+mn-cs"/>
            </a:endParaRPr>
          </a:p>
        </p:txBody>
      </p:sp>
      <p:pic>
        <p:nvPicPr>
          <p:cNvPr id="29" name="Picture 42" descr="Image result for smartthings logo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4272" y="6159111"/>
            <a:ext cx="3143600" cy="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제목 1"/>
          <p:cNvSpPr txBox="1">
            <a:spLocks/>
          </p:cNvSpPr>
          <p:nvPr/>
        </p:nvSpPr>
        <p:spPr>
          <a:xfrm>
            <a:off x="512193" y="5402575"/>
            <a:ext cx="11305877" cy="1892830"/>
          </a:xfrm>
          <a:prstGeom prst="rect">
            <a:avLst/>
          </a:prstGeom>
        </p:spPr>
        <p:txBody>
          <a:bodyPr vert="horz" lIns="144000" tIns="45720" rIns="91440" bIns="45720" rtlCol="0" anchor="ctr">
            <a:noAutofit/>
          </a:bodyPr>
          <a:lstStyle>
            <a:lvl1pPr marL="176213" indent="0" algn="l" defTabSz="914400" rtl="0" eaLnBrk="1" latinLnBrk="1" hangingPunct="1">
              <a:lnSpc>
                <a:spcPct val="15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Samsung Sharp Sans Bold" pitchFamily="2" charset="0"/>
                <a:ea typeface="SamsungOneKorean 700" panose="020B0803030303020204" pitchFamily="50" charset="-127"/>
                <a:cs typeface="Samsung Sharp Sans Bold" pitchFamily="2" charset="0"/>
              </a:defRPr>
            </a:lvl1pPr>
          </a:lstStyle>
          <a:p>
            <a:pPr marL="176213" marR="0" lvl="0" indent="0" algn="l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Samsung Home IoT 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amsung Sharp Sans Medium" pitchFamily="2" charset="0"/>
              <a:ea typeface="Samsung Sharp Sans Medium" pitchFamily="2" charset="0"/>
              <a:cs typeface="Samsung Sharp San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332859"/>
            <a:ext cx="5973126" cy="5525141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83432" y="8145"/>
            <a:ext cx="4149962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Samsung </a:t>
            </a:r>
            <a:r>
              <a:rPr kumimoji="1" lang="cs-CZ" altLang="ko-KR" sz="3200" b="1" dirty="0" err="1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Home</a:t>
            </a: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  <a:r>
              <a:rPr kumimoji="1" lang="cs-CZ" altLang="ko-KR" sz="3200" b="1" dirty="0" err="1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IoT</a:t>
            </a: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42" descr="Image result for smartthings logo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9448" y="48673"/>
            <a:ext cx="3143600" cy="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26"/>
          <p:cNvSpPr/>
          <p:nvPr/>
        </p:nvSpPr>
        <p:spPr>
          <a:xfrm>
            <a:off x="202362" y="1000582"/>
            <a:ext cx="11440686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Jednoduchý způsob ovládaní přes WIFI + také </a:t>
            </a:r>
            <a:r>
              <a:rPr lang="cs-CZ" altLang="ko-KR" sz="1600" b="1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Chytré ovládání celé domácnosti</a:t>
            </a:r>
          </a:p>
        </p:txBody>
      </p:sp>
      <p:sp>
        <p:nvSpPr>
          <p:cNvPr id="16" name="직사각형 26"/>
          <p:cNvSpPr/>
          <p:nvPr/>
        </p:nvSpPr>
        <p:spPr>
          <a:xfrm>
            <a:off x="6960096" y="1567980"/>
            <a:ext cx="4968552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altLang="ko-KR" sz="2000" b="1" dirty="0" err="1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SmartThings</a:t>
            </a:r>
            <a:r>
              <a:rPr lang="cs-CZ" altLang="ko-KR" sz="2000" b="1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Hub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842" y="2420889"/>
            <a:ext cx="5127251" cy="3960440"/>
          </a:xfrm>
          <a:prstGeom prst="rect">
            <a:avLst/>
          </a:prstGeom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91344" y="692696"/>
            <a:ext cx="11305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SmartThings</a:t>
            </a:r>
            <a:r>
              <a:rPr lang="cs-CZ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9305750" y="6069707"/>
            <a:ext cx="259228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Samsung WIFI </a:t>
            </a:r>
            <a:r>
              <a:rPr lang="cs-CZ" altLang="ko-KR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</a:t>
            </a:r>
            <a:endParaRPr lang="cs-CZ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83432" y="8145"/>
            <a:ext cx="4149962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Samsung </a:t>
            </a:r>
            <a:r>
              <a:rPr kumimoji="1" lang="cs-CZ" altLang="ko-KR" sz="3200" b="1" dirty="0" err="1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Home</a:t>
            </a: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  <a:r>
              <a:rPr kumimoji="1" lang="cs-CZ" altLang="ko-KR" sz="3200" b="1" dirty="0" err="1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IoT</a:t>
            </a:r>
            <a:r>
              <a:rPr kumimoji="1" lang="cs-CZ" altLang="ko-KR" sz="32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42" descr="Image result for smartthings logo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9448" y="48673"/>
            <a:ext cx="3143600" cy="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8076242" y="2132856"/>
            <a:ext cx="3708390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Samsung Sharp Sans Bold" pitchFamily="2" charset="-18"/>
                <a:ea typeface="Samsung Sharp Sans Bold" pitchFamily="2" charset="-18"/>
                <a:cs typeface="Samsung Sharp Sans Bold" pitchFamily="2" charset="-18"/>
              </a:rPr>
              <a:t>Ú</a:t>
            </a:r>
            <a:r>
              <a:rPr lang="cs-CZ" sz="2000" dirty="0" smtClean="0">
                <a:solidFill>
                  <a:schemeClr val="tx1"/>
                </a:solidFill>
                <a:latin typeface="Samsung Sharp Sans Bold" pitchFamily="2" charset="-18"/>
                <a:ea typeface="Samsung Sharp Sans Bold" pitchFamily="2" charset="-18"/>
                <a:cs typeface="Samsung Sharp Sans Bold" pitchFamily="2" charset="-18"/>
              </a:rPr>
              <a:t>spora</a:t>
            </a:r>
            <a:endParaRPr lang="en-US" sz="2000" dirty="0" err="1" smtClean="0">
              <a:solidFill>
                <a:schemeClr val="tx1"/>
              </a:solidFill>
              <a:latin typeface="Samsung Sharp Sans Bold" pitchFamily="2" charset="-18"/>
              <a:ea typeface="Samsung Sharp Sans Bold" pitchFamily="2" charset="-18"/>
              <a:cs typeface="Samsung Sharp Sans Bold" pitchFamily="2" charset="-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698" y="1266810"/>
            <a:ext cx="2800350" cy="781050"/>
          </a:xfrm>
          <a:prstGeom prst="rect">
            <a:avLst/>
          </a:prstGeom>
        </p:spPr>
      </p:pic>
      <p:sp>
        <p:nvSpPr>
          <p:cNvPr id="15" name="직사각형 26">
            <a:extLst>
              <a:ext uri="{FF2B5EF4-FFF2-40B4-BE49-F238E27FC236}">
                <a16:creationId xmlns:a16="http://schemas.microsoft.com/office/drawing/2014/main" id="{C8CCE75E-1B1C-4FBB-87D4-0B40CF611103}"/>
              </a:ext>
            </a:extLst>
          </p:cNvPr>
          <p:cNvSpPr/>
          <p:nvPr/>
        </p:nvSpPr>
        <p:spPr>
          <a:xfrm>
            <a:off x="8076242" y="3332517"/>
            <a:ext cx="3657600" cy="319282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cs-CZ" altLang="ko-KR" sz="1100" dirty="0" smtClean="0">
                <a:latin typeface="Samsung Sharp Sans Medium" pitchFamily="2" charset="0"/>
                <a:cs typeface="Samsung Sharp Sans Medium" pitchFamily="2" charset="0"/>
              </a:rPr>
              <a:t>Pokles teploty při otevření okna</a:t>
            </a:r>
            <a:endParaRPr lang="ko-KR" altLang="en-US" sz="1100" dirty="0">
              <a:latin typeface="Samsung Sharp Sans Medium" pitchFamily="2" charset="0"/>
              <a:cs typeface="Samsung Sharp Sans Medium" pitchFamily="2" charset="0"/>
            </a:endParaRPr>
          </a:p>
        </p:txBody>
      </p:sp>
      <p:sp>
        <p:nvSpPr>
          <p:cNvPr id="17" name="직사각형 26">
            <a:extLst>
              <a:ext uri="{FF2B5EF4-FFF2-40B4-BE49-F238E27FC236}">
                <a16:creationId xmlns:a16="http://schemas.microsoft.com/office/drawing/2014/main" id="{F0D1E1F3-7835-4563-84D0-42650E65855E}"/>
              </a:ext>
            </a:extLst>
          </p:cNvPr>
          <p:cNvSpPr/>
          <p:nvPr/>
        </p:nvSpPr>
        <p:spPr>
          <a:xfrm>
            <a:off x="8076242" y="2933441"/>
            <a:ext cx="3657600" cy="39907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>
            <a:no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cs-CZ" altLang="ko-KR" sz="1200" dirty="0" smtClean="0">
                <a:solidFill>
                  <a:schemeClr val="bg1"/>
                </a:solidFill>
                <a:latin typeface="Samsung Sharp Sans Bold" pitchFamily="2" charset="0"/>
                <a:ea typeface="Samsung Sharp Sans Bold" pitchFamily="2" charset="0"/>
                <a:cs typeface="Samsung Sharp Sans Bold" pitchFamily="2" charset="0"/>
              </a:rPr>
              <a:t>Prevence úniku tepla</a:t>
            </a:r>
            <a:endParaRPr lang="en-US" altLang="ko-KR" sz="1200" dirty="0">
              <a:solidFill>
                <a:schemeClr val="bg1"/>
              </a:solidFill>
              <a:latin typeface="Samsung Sharp Sans Bold" pitchFamily="2" charset="0"/>
              <a:ea typeface="Samsung Sharp Sans Bold" pitchFamily="2" charset="0"/>
              <a:cs typeface="Samsung Sharp Sans Bold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8F6672-21BF-4948-B07C-9238C1474490}"/>
              </a:ext>
            </a:extLst>
          </p:cNvPr>
          <p:cNvGrpSpPr/>
          <p:nvPr/>
        </p:nvGrpSpPr>
        <p:grpSpPr>
          <a:xfrm>
            <a:off x="8477385" y="3701330"/>
            <a:ext cx="2901863" cy="2789106"/>
            <a:chOff x="1032527" y="3834413"/>
            <a:chExt cx="2901863" cy="2789106"/>
          </a:xfrm>
        </p:grpSpPr>
        <p:pic>
          <p:nvPicPr>
            <p:cNvPr id="20" name="Picture 2" descr="A Guide to Window Styles | MyGlazing.com">
              <a:extLst>
                <a:ext uri="{FF2B5EF4-FFF2-40B4-BE49-F238E27FC236}">
                  <a16:creationId xmlns:a16="http://schemas.microsoft.com/office/drawing/2014/main" id="{BAAF29F2-654E-45ED-884E-D7EE45B310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2529" y="3844012"/>
              <a:ext cx="1890110" cy="1216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A Guide to Window Styles | MyGlazing.com">
              <a:extLst>
                <a:ext uri="{FF2B5EF4-FFF2-40B4-BE49-F238E27FC236}">
                  <a16:creationId xmlns:a16="http://schemas.microsoft.com/office/drawing/2014/main" id="{156E75DE-A0F9-4D59-8CC2-1A084C30F4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2529" y="5230498"/>
              <a:ext cx="1890110" cy="1216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직사각형 56">
              <a:extLst>
                <a:ext uri="{FF2B5EF4-FFF2-40B4-BE49-F238E27FC236}">
                  <a16:creationId xmlns:a16="http://schemas.microsoft.com/office/drawing/2014/main" id="{A3EB1C1E-4D59-45E4-8306-4434AB755E08}"/>
                </a:ext>
              </a:extLst>
            </p:cNvPr>
            <p:cNvSpPr/>
            <p:nvPr/>
          </p:nvSpPr>
          <p:spPr>
            <a:xfrm>
              <a:off x="1032528" y="4673430"/>
              <a:ext cx="1890110" cy="386758"/>
            </a:xfrm>
            <a:prstGeom prst="rect">
              <a:avLst/>
            </a:prstGeom>
            <a:solidFill>
              <a:schemeClr val="accent2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3" name="직사각형 57">
              <a:extLst>
                <a:ext uri="{FF2B5EF4-FFF2-40B4-BE49-F238E27FC236}">
                  <a16:creationId xmlns:a16="http://schemas.microsoft.com/office/drawing/2014/main" id="{CF663230-6E15-46DE-BA99-480EE12D778C}"/>
                </a:ext>
              </a:extLst>
            </p:cNvPr>
            <p:cNvSpPr/>
            <p:nvPr/>
          </p:nvSpPr>
          <p:spPr>
            <a:xfrm>
              <a:off x="1032527" y="6059915"/>
              <a:ext cx="1890110" cy="386758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4" name="타원 58">
              <a:extLst>
                <a:ext uri="{FF2B5EF4-FFF2-40B4-BE49-F238E27FC236}">
                  <a16:creationId xmlns:a16="http://schemas.microsoft.com/office/drawing/2014/main" id="{4AA79887-6CC4-46C6-9458-069EC0ADA368}"/>
                </a:ext>
              </a:extLst>
            </p:cNvPr>
            <p:cNvSpPr/>
            <p:nvPr/>
          </p:nvSpPr>
          <p:spPr>
            <a:xfrm>
              <a:off x="2047774" y="4327781"/>
              <a:ext cx="127127" cy="127127"/>
            </a:xfrm>
            <a:prstGeom prst="ellipse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pic>
          <p:nvPicPr>
            <p:cNvPr id="25" name="Picture 4" descr="DIY &amp; Tools Samsung 3XGP-U999SJVLAEA SmartThings Multipurpose ...">
              <a:extLst>
                <a:ext uri="{FF2B5EF4-FFF2-40B4-BE49-F238E27FC236}">
                  <a16:creationId xmlns:a16="http://schemas.microsoft.com/office/drawing/2014/main" id="{C2FDF5A6-F0A1-438B-B22C-8C2A4889F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297" y="3834413"/>
              <a:ext cx="610895" cy="610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직선 화살표 연결선 60">
              <a:extLst>
                <a:ext uri="{FF2B5EF4-FFF2-40B4-BE49-F238E27FC236}">
                  <a16:creationId xmlns:a16="http://schemas.microsoft.com/office/drawing/2014/main" id="{1C91DF45-A3B9-46CE-8DBB-5412F69FA0A9}"/>
                </a:ext>
              </a:extLst>
            </p:cNvPr>
            <p:cNvCxnSpPr/>
            <p:nvPr/>
          </p:nvCxnSpPr>
          <p:spPr>
            <a:xfrm flipV="1">
              <a:off x="2174901" y="4220012"/>
              <a:ext cx="949210" cy="17133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027253-6216-43CF-BC4A-B38DFE0B9CE9}"/>
                </a:ext>
              </a:extLst>
            </p:cNvPr>
            <p:cNvGrpSpPr/>
            <p:nvPr/>
          </p:nvGrpSpPr>
          <p:grpSpPr>
            <a:xfrm>
              <a:off x="3119816" y="5198308"/>
              <a:ext cx="729857" cy="610895"/>
              <a:chOff x="3031609" y="5224186"/>
              <a:chExt cx="729857" cy="610895"/>
            </a:xfrm>
          </p:grpSpPr>
          <p:pic>
            <p:nvPicPr>
              <p:cNvPr id="38" name="Picture 4" descr="DIY &amp; Tools Samsung 3XGP-U999SJVLAEA SmartThings Multipurpose ...">
                <a:extLst>
                  <a:ext uri="{FF2B5EF4-FFF2-40B4-BE49-F238E27FC236}">
                    <a16:creationId xmlns:a16="http://schemas.microsoft.com/office/drawing/2014/main" id="{D26DF501-15F0-48F5-B388-8651408961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31609" y="5224186"/>
                <a:ext cx="240815" cy="610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DIY &amp; Tools Samsung 3XGP-U999SJVLAEA SmartThings Multipurpose ...">
                <a:extLst>
                  <a:ext uri="{FF2B5EF4-FFF2-40B4-BE49-F238E27FC236}">
                    <a16:creationId xmlns:a16="http://schemas.microsoft.com/office/drawing/2014/main" id="{E17A8E42-42B3-4996-AD99-41854CBBE1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66348" y="5224186"/>
                <a:ext cx="295118" cy="610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타원 64">
              <a:extLst>
                <a:ext uri="{FF2B5EF4-FFF2-40B4-BE49-F238E27FC236}">
                  <a16:creationId xmlns:a16="http://schemas.microsoft.com/office/drawing/2014/main" id="{5EAF2606-4847-48E4-8473-4BEB7EDE6A84}"/>
                </a:ext>
              </a:extLst>
            </p:cNvPr>
            <p:cNvSpPr/>
            <p:nvPr/>
          </p:nvSpPr>
          <p:spPr>
            <a:xfrm>
              <a:off x="2047774" y="5644236"/>
              <a:ext cx="127127" cy="127127"/>
            </a:xfrm>
            <a:prstGeom prst="ellipse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cxnSp>
          <p:nvCxnSpPr>
            <p:cNvPr id="29" name="직선 화살표 연결선 65">
              <a:extLst>
                <a:ext uri="{FF2B5EF4-FFF2-40B4-BE49-F238E27FC236}">
                  <a16:creationId xmlns:a16="http://schemas.microsoft.com/office/drawing/2014/main" id="{FD763079-83B3-49AE-9B16-DE311606C101}"/>
                </a:ext>
              </a:extLst>
            </p:cNvPr>
            <p:cNvCxnSpPr/>
            <p:nvPr/>
          </p:nvCxnSpPr>
          <p:spPr>
            <a:xfrm flipV="1">
              <a:off x="2174901" y="5536468"/>
              <a:ext cx="949210" cy="17133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BFEB3E-60B2-4EC6-85CA-C36FAEACDF95}"/>
                </a:ext>
              </a:extLst>
            </p:cNvPr>
            <p:cNvSpPr txBox="1"/>
            <p:nvPr/>
          </p:nvSpPr>
          <p:spPr>
            <a:xfrm>
              <a:off x="3035099" y="5688731"/>
              <a:ext cx="899291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R="0" lvl="0" indent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SamsungOne 700" panose="020B0803030303020204" pitchFamily="34" charset="0"/>
                  <a:ea typeface="SamsungOne 700" panose="020B0803030303020204" pitchFamily="34" charset="0"/>
                </a:defRPr>
              </a:lvl1pPr>
            </a:lstStyle>
            <a:p>
              <a:pPr algn="ctr"/>
              <a:r>
                <a:rPr lang="en-US" altLang="ko-KR" sz="1050" dirty="0" smtClean="0">
                  <a:latin typeface="SamsungOne 500C" panose="020B0606030303020204" pitchFamily="34" charset="0"/>
                  <a:ea typeface="SamsungOne 500C" panose="020B0606030303020204" pitchFamily="34" charset="0"/>
                  <a:sym typeface="Wingdings" panose="05000000000000000000" pitchFamily="2" charset="2"/>
                </a:rPr>
                <a:t>O</a:t>
              </a:r>
              <a:r>
                <a:rPr lang="cs-CZ" altLang="ko-KR" sz="1050" dirty="0" err="1" smtClean="0">
                  <a:latin typeface="SamsungOne 500C" panose="020B0606030303020204" pitchFamily="34" charset="0"/>
                  <a:ea typeface="SamsungOne 500C" panose="020B0606030303020204" pitchFamily="34" charset="0"/>
                  <a:sym typeface="Wingdings" panose="05000000000000000000" pitchFamily="2" charset="2"/>
                </a:rPr>
                <a:t>tevřeno</a:t>
              </a:r>
              <a:r>
                <a:rPr lang="en-US" altLang="ko-KR" sz="1050" dirty="0" smtClean="0">
                  <a:latin typeface="SamsungOne 500C" panose="020B0606030303020204" pitchFamily="34" charset="0"/>
                  <a:ea typeface="SamsungOne 500C" panose="020B060603030302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ko-KR" sz="1050" dirty="0">
                  <a:latin typeface="SamsungOne 500C" panose="020B0606030303020204" pitchFamily="34" charset="0"/>
                  <a:ea typeface="SamsungOne 500C" panose="020B0606030303020204" pitchFamily="34" charset="0"/>
                  <a:sym typeface="Wingdings" panose="05000000000000000000" pitchFamily="2" charset="2"/>
                </a:rPr>
                <a:t>&amp; </a:t>
              </a:r>
              <a:r>
                <a:rPr lang="en-US" altLang="ko-KR" sz="1050" dirty="0" err="1" smtClean="0">
                  <a:latin typeface="SamsungOne 500C" panose="020B0606030303020204" pitchFamily="34" charset="0"/>
                  <a:ea typeface="SamsungOne 500C" panose="020B0606030303020204" pitchFamily="34" charset="0"/>
                  <a:sym typeface="Wingdings" panose="05000000000000000000" pitchFamily="2" charset="2"/>
                </a:rPr>
                <a:t>tep</a:t>
              </a:r>
              <a:r>
                <a:rPr lang="cs-CZ" altLang="ko-KR" sz="1050" dirty="0" smtClean="0">
                  <a:latin typeface="SamsungOne 500C" panose="020B0606030303020204" pitchFamily="34" charset="0"/>
                  <a:ea typeface="SamsungOne 500C" panose="020B0606030303020204" pitchFamily="34" charset="0"/>
                  <a:sym typeface="Wingdings" panose="05000000000000000000" pitchFamily="2" charset="2"/>
                </a:rPr>
                <a:t>lota klesá</a:t>
              </a:r>
              <a:endParaRPr lang="en-US" altLang="ko-KR" sz="1050" dirty="0">
                <a:latin typeface="SamsungOne 500C" panose="020B0606030303020204" pitchFamily="34" charset="0"/>
                <a:ea typeface="SamsungOne 500C" panose="020B0606030303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FD97DE-0F99-4F02-A54B-5464DC815BAE}"/>
                </a:ext>
              </a:extLst>
            </p:cNvPr>
            <p:cNvSpPr txBox="1"/>
            <p:nvPr/>
          </p:nvSpPr>
          <p:spPr>
            <a:xfrm>
              <a:off x="3161377" y="4335139"/>
              <a:ext cx="64673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R="0" lvl="0" indent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SamsungOne 700" panose="020B0803030303020204" pitchFamily="34" charset="0"/>
                  <a:ea typeface="SamsungOne 700" panose="020B0803030303020204" pitchFamily="34" charset="0"/>
                </a:defRPr>
              </a:lvl1pPr>
            </a:lstStyle>
            <a:p>
              <a:pPr algn="ctr"/>
              <a:r>
                <a:rPr lang="cs-CZ" altLang="ko-KR" sz="1050" dirty="0" smtClean="0">
                  <a:latin typeface="SamsungOne 500C" panose="020B0606030303020204" pitchFamily="34" charset="0"/>
                  <a:ea typeface="SamsungOne 500C" panose="020B0606030303020204" pitchFamily="34" charset="0"/>
                  <a:sym typeface="Wingdings" panose="05000000000000000000" pitchFamily="2" charset="2"/>
                </a:rPr>
                <a:t>Zavřeno</a:t>
              </a:r>
              <a:endParaRPr lang="en-US" altLang="ko-KR" sz="1050" dirty="0">
                <a:latin typeface="SamsungOne 500C" panose="020B0606030303020204" pitchFamily="34" charset="0"/>
                <a:ea typeface="SamsungOne 500C" panose="020B0606030303020204" pitchFamily="34" charset="0"/>
                <a:sym typeface="Wingdings" panose="05000000000000000000" pitchFamily="2" charset="2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3C99402-D915-4199-9281-BD403B9F8006}"/>
                </a:ext>
              </a:extLst>
            </p:cNvPr>
            <p:cNvGrpSpPr/>
            <p:nvPr/>
          </p:nvGrpSpPr>
          <p:grpSpPr>
            <a:xfrm>
              <a:off x="3269018" y="6059915"/>
              <a:ext cx="431452" cy="563604"/>
              <a:chOff x="3180158" y="6085793"/>
              <a:chExt cx="431452" cy="563604"/>
            </a:xfrm>
          </p:grpSpPr>
          <p:pic>
            <p:nvPicPr>
              <p:cNvPr id="36" name="Picture 6" descr="Thermometers Measuring Heat And Cold Temperature. Royalty Free ...">
                <a:extLst>
                  <a:ext uri="{FF2B5EF4-FFF2-40B4-BE49-F238E27FC236}">
                    <a16:creationId xmlns:a16="http://schemas.microsoft.com/office/drawing/2014/main" id="{979CA0ED-F3B3-49F3-B05A-6A3E1F4F5E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80158" y="6085793"/>
                <a:ext cx="270243" cy="563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7" name="직선 화살표 연결선 67">
                <a:extLst>
                  <a:ext uri="{FF2B5EF4-FFF2-40B4-BE49-F238E27FC236}">
                    <a16:creationId xmlns:a16="http://schemas.microsoft.com/office/drawing/2014/main" id="{B8A27131-62F4-4E65-AF72-65BF245BA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610" y="6239001"/>
                <a:ext cx="0" cy="257188"/>
              </a:xfrm>
              <a:prstGeom prst="straightConnector1">
                <a:avLst/>
              </a:prstGeom>
              <a:ln w="603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65FE527-473B-445C-8246-9F1A569A4B82}"/>
                </a:ext>
              </a:extLst>
            </p:cNvPr>
            <p:cNvGrpSpPr/>
            <p:nvPr/>
          </p:nvGrpSpPr>
          <p:grpSpPr>
            <a:xfrm>
              <a:off x="3269018" y="4542968"/>
              <a:ext cx="431452" cy="563604"/>
              <a:chOff x="3180158" y="4568846"/>
              <a:chExt cx="431452" cy="563604"/>
            </a:xfrm>
          </p:grpSpPr>
          <p:pic>
            <p:nvPicPr>
              <p:cNvPr id="34" name="Picture 6" descr="Thermometers Measuring Heat And Cold Temperature. Royalty Free ...">
                <a:extLst>
                  <a:ext uri="{FF2B5EF4-FFF2-40B4-BE49-F238E27FC236}">
                    <a16:creationId xmlns:a16="http://schemas.microsoft.com/office/drawing/2014/main" id="{3E92A386-77A2-4636-9039-9AAAE5E5A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80158" y="4568846"/>
                <a:ext cx="270243" cy="563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5" name="직선 화살표 연결선 68">
                <a:extLst>
                  <a:ext uri="{FF2B5EF4-FFF2-40B4-BE49-F238E27FC236}">
                    <a16:creationId xmlns:a16="http://schemas.microsoft.com/office/drawing/2014/main" id="{193FC7F4-8E4C-406D-B3A7-12D4C45EC8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1610" y="4732281"/>
                <a:ext cx="0" cy="236734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Rounded Rectangle 39"/>
          <p:cNvSpPr/>
          <p:nvPr/>
        </p:nvSpPr>
        <p:spPr>
          <a:xfrm>
            <a:off x="4151784" y="2140537"/>
            <a:ext cx="3708390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Samsung Sharp Sans Bold" pitchFamily="2" charset="-18"/>
                <a:ea typeface="Samsung Sharp Sans Bold" pitchFamily="2" charset="-18"/>
                <a:cs typeface="Samsung Sharp Sans Bold" pitchFamily="2" charset="-18"/>
              </a:rPr>
              <a:t>Bezpečnost &amp; Bezpečí </a:t>
            </a:r>
            <a:endParaRPr lang="en-US" sz="2000" dirty="0" err="1">
              <a:solidFill>
                <a:schemeClr val="tx1"/>
              </a:solidFill>
              <a:latin typeface="Samsung Sharp Sans Bold" pitchFamily="2" charset="-18"/>
              <a:ea typeface="Samsung Sharp Sans Bold" pitchFamily="2" charset="-18"/>
              <a:cs typeface="Samsung Sharp Sans Bold" pitchFamily="2" charset="-18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99378" y="2141353"/>
            <a:ext cx="3708390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Samsung Sharp Sans Bold" pitchFamily="2" charset="-18"/>
                <a:ea typeface="Samsung Sharp Sans Bold" pitchFamily="2" charset="-18"/>
                <a:cs typeface="Samsung Sharp Sans Bold" pitchFamily="2" charset="-18"/>
              </a:rPr>
              <a:t>Komfort</a:t>
            </a:r>
            <a:endParaRPr lang="en-US" sz="2000" dirty="0" err="1">
              <a:solidFill>
                <a:schemeClr val="tx1"/>
              </a:solidFill>
              <a:latin typeface="Samsung Sharp Sans Bold" pitchFamily="2" charset="-18"/>
              <a:ea typeface="Samsung Sharp Sans Bold" pitchFamily="2" charset="-18"/>
              <a:cs typeface="Samsung Sharp Sans Bold" pitchFamily="2" charset="-18"/>
            </a:endParaRPr>
          </a:p>
        </p:txBody>
      </p:sp>
      <p:sp>
        <p:nvSpPr>
          <p:cNvPr id="88" name="직사각형 26">
            <a:extLst>
              <a:ext uri="{FF2B5EF4-FFF2-40B4-BE49-F238E27FC236}">
                <a16:creationId xmlns:a16="http://schemas.microsoft.com/office/drawing/2014/main" id="{F9ACC062-6B9F-460D-93A1-22DEE30ADF02}"/>
              </a:ext>
            </a:extLst>
          </p:cNvPr>
          <p:cNvSpPr/>
          <p:nvPr/>
        </p:nvSpPr>
        <p:spPr>
          <a:xfrm>
            <a:off x="4178964" y="3332517"/>
            <a:ext cx="3657600" cy="319282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no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cs-CZ" altLang="ko-KR" sz="1100" dirty="0" smtClean="0">
                <a:solidFill>
                  <a:prstClr val="black"/>
                </a:solidFill>
                <a:latin typeface="Samsung Sharp Sans Medium" pitchFamily="2" charset="0"/>
                <a:ea typeface="Samsung Sharp Sans Medium" pitchFamily="2" charset="0"/>
                <a:cs typeface="Samsung Sharp Sans Medium" pitchFamily="2" charset="0"/>
              </a:rPr>
              <a:t>Výstraha např. detekce úniku vody / CO, detekce pochybu.</a:t>
            </a:r>
            <a:endParaRPr lang="en-US" altLang="ko-KR" sz="1100" dirty="0">
              <a:solidFill>
                <a:prstClr val="black"/>
              </a:solidFill>
              <a:latin typeface="Samsung Sharp Sans Medium" pitchFamily="2" charset="0"/>
              <a:ea typeface="Samsung Sharp Sans Medium" pitchFamily="2" charset="0"/>
              <a:cs typeface="Samsung Sharp Sans Medium" pitchFamily="2" charset="0"/>
            </a:endParaRPr>
          </a:p>
        </p:txBody>
      </p:sp>
      <p:sp>
        <p:nvSpPr>
          <p:cNvPr id="89" name="직사각형 26">
            <a:extLst>
              <a:ext uri="{FF2B5EF4-FFF2-40B4-BE49-F238E27FC236}">
                <a16:creationId xmlns:a16="http://schemas.microsoft.com/office/drawing/2014/main" id="{07351AD4-8834-4C00-BC78-8CBD240E7681}"/>
              </a:ext>
            </a:extLst>
          </p:cNvPr>
          <p:cNvSpPr/>
          <p:nvPr/>
        </p:nvSpPr>
        <p:spPr>
          <a:xfrm>
            <a:off x="4178964" y="2933441"/>
            <a:ext cx="3657600" cy="39907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>
            <a:no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cs-CZ" altLang="ko-KR" sz="1200" dirty="0" smtClean="0">
                <a:solidFill>
                  <a:schemeClr val="bg1"/>
                </a:solidFill>
                <a:latin typeface="Samsung Sharp Sans Bold" pitchFamily="2" charset="0"/>
                <a:ea typeface="Samsung Sharp Sans Bold" pitchFamily="2" charset="0"/>
                <a:cs typeface="Samsung Sharp Sans Bold" pitchFamily="2" charset="0"/>
              </a:rPr>
              <a:t>Detekce úniků </a:t>
            </a:r>
            <a:endParaRPr lang="en-US" altLang="ko-KR" sz="1200" dirty="0">
              <a:solidFill>
                <a:schemeClr val="bg1"/>
              </a:solidFill>
              <a:latin typeface="Samsung Sharp Sans Bold" pitchFamily="2" charset="0"/>
              <a:ea typeface="Samsung Sharp Sans Bold" pitchFamily="2" charset="0"/>
              <a:cs typeface="Samsung Sharp Sans Bold" pitchFamily="2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36BBC2D-AE46-410B-8D7B-7E85B8D281E8}"/>
              </a:ext>
            </a:extLst>
          </p:cNvPr>
          <p:cNvGrpSpPr/>
          <p:nvPr/>
        </p:nvGrpSpPr>
        <p:grpSpPr>
          <a:xfrm>
            <a:off x="4661595" y="3898273"/>
            <a:ext cx="2692924" cy="2517844"/>
            <a:chOff x="4130760" y="3065997"/>
            <a:chExt cx="4025217" cy="3763519"/>
          </a:xfrm>
        </p:grpSpPr>
        <p:pic>
          <p:nvPicPr>
            <p:cNvPr id="91" name="그림 32">
              <a:extLst>
                <a:ext uri="{FF2B5EF4-FFF2-40B4-BE49-F238E27FC236}">
                  <a16:creationId xmlns:a16="http://schemas.microsoft.com/office/drawing/2014/main" id="{76792BD7-C149-460F-BBE0-6746B068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4861" y="4804142"/>
              <a:ext cx="3987056" cy="2025374"/>
            </a:xfrm>
            <a:prstGeom prst="rect">
              <a:avLst/>
            </a:prstGeom>
          </p:spPr>
        </p:pic>
        <p:pic>
          <p:nvPicPr>
            <p:cNvPr id="92" name="그림 134">
              <a:extLst>
                <a:ext uri="{FF2B5EF4-FFF2-40B4-BE49-F238E27FC236}">
                  <a16:creationId xmlns:a16="http://schemas.microsoft.com/office/drawing/2014/main" id="{2ECEB312-1E99-4403-9044-B2560D611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0760" y="3065997"/>
              <a:ext cx="4025217" cy="1757393"/>
            </a:xfrm>
            <a:prstGeom prst="rect">
              <a:avLst/>
            </a:prstGeom>
          </p:spPr>
        </p:pic>
      </p:grpSp>
      <p:sp>
        <p:nvSpPr>
          <p:cNvPr id="93" name="직사각형 26">
            <a:extLst>
              <a:ext uri="{FF2B5EF4-FFF2-40B4-BE49-F238E27FC236}">
                <a16:creationId xmlns:a16="http://schemas.microsoft.com/office/drawing/2014/main" id="{F9ACC062-6B9F-460D-93A1-22DEE30ADF02}"/>
              </a:ext>
            </a:extLst>
          </p:cNvPr>
          <p:cNvSpPr/>
          <p:nvPr/>
        </p:nvSpPr>
        <p:spPr>
          <a:xfrm>
            <a:off x="278160" y="3332517"/>
            <a:ext cx="3657600" cy="319282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no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en-US" altLang="ko-KR" sz="1100" dirty="0">
                <a:solidFill>
                  <a:prstClr val="black"/>
                </a:solidFill>
                <a:latin typeface="Samsung Sharp Sans Medium" pitchFamily="2" charset="0"/>
                <a:ea typeface="Samsung Sharp Sans Medium" pitchFamily="2" charset="0"/>
                <a:cs typeface="Samsung Sharp Sans Medium" pitchFamily="2" charset="0"/>
              </a:rPr>
              <a:t>SmartThings </a:t>
            </a:r>
            <a:r>
              <a:rPr lang="cs-CZ" altLang="ko-KR" sz="1100" dirty="0" smtClean="0">
                <a:solidFill>
                  <a:prstClr val="black"/>
                </a:solidFill>
                <a:latin typeface="Samsung Sharp Sans Medium" pitchFamily="2" charset="0"/>
                <a:ea typeface="Samsung Sharp Sans Medium" pitchFamily="2" charset="0"/>
                <a:cs typeface="Samsung Sharp Sans Medium" pitchFamily="2" charset="0"/>
              </a:rPr>
              <a:t>a víceúčelové čidlo může nahradit teplotní čidlo (termostat)</a:t>
            </a:r>
            <a:endParaRPr lang="en-US" altLang="ko-KR" sz="1100" dirty="0">
              <a:solidFill>
                <a:prstClr val="black"/>
              </a:solidFill>
              <a:latin typeface="Samsung Sharp Sans Medium" pitchFamily="2" charset="0"/>
              <a:ea typeface="Samsung Sharp Sans Medium" pitchFamily="2" charset="0"/>
              <a:cs typeface="Samsung Sharp Sans Medium" pitchFamily="2" charset="0"/>
            </a:endParaRPr>
          </a:p>
        </p:txBody>
      </p:sp>
      <p:sp>
        <p:nvSpPr>
          <p:cNvPr id="94" name="직사각형 26">
            <a:extLst>
              <a:ext uri="{FF2B5EF4-FFF2-40B4-BE49-F238E27FC236}">
                <a16:creationId xmlns:a16="http://schemas.microsoft.com/office/drawing/2014/main" id="{07351AD4-8834-4C00-BC78-8CBD240E7681}"/>
              </a:ext>
            </a:extLst>
          </p:cNvPr>
          <p:cNvSpPr/>
          <p:nvPr/>
        </p:nvSpPr>
        <p:spPr>
          <a:xfrm>
            <a:off x="278160" y="2933441"/>
            <a:ext cx="3657600" cy="39907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>
            <a:no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cs-CZ" altLang="ko-KR" sz="1200" dirty="0" smtClean="0">
                <a:solidFill>
                  <a:schemeClr val="bg1"/>
                </a:solidFill>
                <a:latin typeface="Samsung Sharp Sans Bold" pitchFamily="2" charset="0"/>
                <a:ea typeface="Samsung Sharp Sans Bold" pitchFamily="2" charset="0"/>
                <a:cs typeface="Samsung Sharp Sans Bold" pitchFamily="2" charset="0"/>
              </a:rPr>
              <a:t>Řízení teploty</a:t>
            </a:r>
            <a:endParaRPr lang="en-US" altLang="ko-KR" sz="1200" dirty="0">
              <a:solidFill>
                <a:schemeClr val="bg1"/>
              </a:solidFill>
              <a:latin typeface="Samsung Sharp Sans Bold" pitchFamily="2" charset="0"/>
              <a:ea typeface="Samsung Sharp Sans Bold" pitchFamily="2" charset="0"/>
              <a:cs typeface="Samsung Sharp Sans Bold" pitchFamily="2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007A227-6858-4249-B153-6440A5ACB0CB}"/>
              </a:ext>
            </a:extLst>
          </p:cNvPr>
          <p:cNvGrpSpPr/>
          <p:nvPr/>
        </p:nvGrpSpPr>
        <p:grpSpPr>
          <a:xfrm>
            <a:off x="442269" y="3919290"/>
            <a:ext cx="3329382" cy="2586935"/>
            <a:chOff x="4112752" y="3501516"/>
            <a:chExt cx="4036015" cy="3135990"/>
          </a:xfrm>
        </p:grpSpPr>
        <p:pic>
          <p:nvPicPr>
            <p:cNvPr id="96" name="그림 49">
              <a:extLst>
                <a:ext uri="{FF2B5EF4-FFF2-40B4-BE49-F238E27FC236}">
                  <a16:creationId xmlns:a16="http://schemas.microsoft.com/office/drawing/2014/main" id="{DD429891-A68C-4AD5-B2BB-3515B4E6A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2752" y="3559259"/>
              <a:ext cx="3959284" cy="2954478"/>
            </a:xfrm>
            <a:prstGeom prst="rect">
              <a:avLst/>
            </a:prstGeom>
          </p:spPr>
        </p:pic>
        <p:pic>
          <p:nvPicPr>
            <p:cNvPr id="97" name="그림 175">
              <a:extLst>
                <a:ext uri="{FF2B5EF4-FFF2-40B4-BE49-F238E27FC236}">
                  <a16:creationId xmlns:a16="http://schemas.microsoft.com/office/drawing/2014/main" id="{951A5C12-858D-472B-9898-462153BAD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332179" y="5820919"/>
              <a:ext cx="820807" cy="812368"/>
            </a:xfrm>
            <a:prstGeom prst="rect">
              <a:avLst/>
            </a:prstGeom>
          </p:spPr>
        </p:pic>
        <p:pic>
          <p:nvPicPr>
            <p:cNvPr id="98" name="그림 71">
              <a:extLst>
                <a:ext uri="{FF2B5EF4-FFF2-40B4-BE49-F238E27FC236}">
                  <a16:creationId xmlns:a16="http://schemas.microsoft.com/office/drawing/2014/main" id="{386E4593-769D-43EE-AD29-30FC082B8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5113" y="4054299"/>
              <a:ext cx="1404708" cy="1460905"/>
            </a:xfrm>
            <a:prstGeom prst="rect">
              <a:avLst/>
            </a:prstGeom>
          </p:spPr>
        </p:pic>
        <p:pic>
          <p:nvPicPr>
            <p:cNvPr id="99" name="그림 178">
              <a:extLst>
                <a:ext uri="{FF2B5EF4-FFF2-40B4-BE49-F238E27FC236}">
                  <a16:creationId xmlns:a16="http://schemas.microsoft.com/office/drawing/2014/main" id="{BFDA2AC1-8655-4D60-9A87-477B9A8F6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247277" y="3636587"/>
              <a:ext cx="756175" cy="486034"/>
            </a:xfrm>
            <a:prstGeom prst="rect">
              <a:avLst/>
            </a:prstGeom>
          </p:spPr>
        </p:pic>
        <p:pic>
          <p:nvPicPr>
            <p:cNvPr id="100" name="그림 179">
              <a:extLst>
                <a:ext uri="{FF2B5EF4-FFF2-40B4-BE49-F238E27FC236}">
                  <a16:creationId xmlns:a16="http://schemas.microsoft.com/office/drawing/2014/main" id="{33B46D24-96E8-4EA8-860A-C0A89AB53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20" r="-4393"/>
            <a:stretch/>
          </p:blipFill>
          <p:spPr>
            <a:xfrm rot="5400000">
              <a:off x="5567025" y="3805178"/>
              <a:ext cx="756175" cy="208954"/>
            </a:xfrm>
            <a:prstGeom prst="rect">
              <a:avLst/>
            </a:prstGeom>
          </p:spPr>
        </p:pic>
        <p:cxnSp>
          <p:nvCxnSpPr>
            <p:cNvPr id="101" name="꺾인 연결선 77">
              <a:extLst>
                <a:ext uri="{FF2B5EF4-FFF2-40B4-BE49-F238E27FC236}">
                  <a16:creationId xmlns:a16="http://schemas.microsoft.com/office/drawing/2014/main" id="{6DFF9110-8D83-4AB6-B228-523250A7CE90}"/>
                </a:ext>
              </a:extLst>
            </p:cNvPr>
            <p:cNvCxnSpPr>
              <a:stCxn id="98" idx="3"/>
              <a:endCxn id="97" idx="3"/>
            </p:cNvCxnSpPr>
            <p:nvPr/>
          </p:nvCxnSpPr>
          <p:spPr>
            <a:xfrm>
              <a:off x="7349821" y="4784752"/>
              <a:ext cx="392761" cy="1031947"/>
            </a:xfrm>
            <a:prstGeom prst="bentConnector2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꺾인 연결선 180">
              <a:extLst>
                <a:ext uri="{FF2B5EF4-FFF2-40B4-BE49-F238E27FC236}">
                  <a16:creationId xmlns:a16="http://schemas.microsoft.com/office/drawing/2014/main" id="{AEC6B08A-3E16-4711-BF4E-30E665453932}"/>
                </a:ext>
              </a:extLst>
            </p:cNvPr>
            <p:cNvCxnSpPr/>
            <p:nvPr/>
          </p:nvCxnSpPr>
          <p:spPr>
            <a:xfrm>
              <a:off x="6042863" y="3919099"/>
              <a:ext cx="689158" cy="135201"/>
            </a:xfrm>
            <a:prstGeom prst="bentConnector2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직선 화살표 연결선 96">
              <a:extLst>
                <a:ext uri="{FF2B5EF4-FFF2-40B4-BE49-F238E27FC236}">
                  <a16:creationId xmlns:a16="http://schemas.microsoft.com/office/drawing/2014/main" id="{D77F470F-85E9-4ACC-A8B4-99DE31CC22FB}"/>
                </a:ext>
              </a:extLst>
            </p:cNvPr>
            <p:cNvCxnSpPr/>
            <p:nvPr/>
          </p:nvCxnSpPr>
          <p:spPr>
            <a:xfrm flipH="1">
              <a:off x="5184374" y="4780030"/>
              <a:ext cx="760738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직사각형 1"/>
          <p:cNvSpPr/>
          <p:nvPr/>
        </p:nvSpPr>
        <p:spPr>
          <a:xfrm>
            <a:off x="2315819" y="4783659"/>
            <a:ext cx="490866" cy="401865"/>
          </a:xfrm>
          <a:prstGeom prst="rect">
            <a:avLst/>
          </a:prstGeom>
          <a:solidFill>
            <a:srgbClr val="31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SamsungOne 700" panose="020B0803030303020204" pitchFamily="34" charset="0"/>
                <a:ea typeface="SamsungOne 700" panose="020B0803030303020204" pitchFamily="34" charset="0"/>
              </a:rPr>
              <a:t>20</a:t>
            </a:r>
          </a:p>
        </p:txBody>
      </p:sp>
      <p:sp>
        <p:nvSpPr>
          <p:cNvPr id="106" name="직사각형 26"/>
          <p:cNvSpPr/>
          <p:nvPr/>
        </p:nvSpPr>
        <p:spPr>
          <a:xfrm>
            <a:off x="343946" y="1125127"/>
            <a:ext cx="1144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Komunikuje se všemi zařízeními, které je možné ovládat pomoci aplikace </a:t>
            </a:r>
            <a:r>
              <a:rPr lang="cs-CZ" altLang="ko-KR" sz="1600" dirty="0" err="1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SmartThings</a:t>
            </a: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.</a:t>
            </a:r>
            <a:r>
              <a:rPr lang="en-US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 </a:t>
            </a:r>
            <a:endParaRPr lang="cs-CZ" altLang="ko-KR" sz="1600" dirty="0" smtClean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Kompatibilní s hlasovou asistenci jako </a:t>
            </a:r>
            <a:r>
              <a:rPr lang="en-US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Bixby, </a:t>
            </a:r>
            <a:r>
              <a:rPr lang="en-US" altLang="ko-KR" sz="16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Google </a:t>
            </a:r>
            <a:r>
              <a:rPr lang="en-US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Home a </a:t>
            </a:r>
            <a:r>
              <a:rPr lang="en-US" altLang="ko-KR" sz="16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Amazon </a:t>
            </a:r>
            <a:r>
              <a:rPr lang="en-US" altLang="ko-KR" sz="1600" dirty="0" smtClean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amsungOne 500" panose="020B0603030303020204" pitchFamily="34" charset="0"/>
                <a:cs typeface="Arial" panose="020B0604020202020204" pitchFamily="34" charset="0"/>
              </a:rPr>
              <a:t>Alexa.</a:t>
            </a:r>
            <a:endParaRPr lang="en-US" altLang="ko-KR" sz="160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amsungOne 500" panose="020B0603030303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1"/>
          <p:cNvSpPr txBox="1">
            <a:spLocks noChangeArrowheads="1"/>
          </p:cNvSpPr>
          <p:nvPr/>
        </p:nvSpPr>
        <p:spPr bwMode="auto">
          <a:xfrm>
            <a:off x="191344" y="764704"/>
            <a:ext cx="11305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SmartThings</a:t>
            </a:r>
            <a:r>
              <a:rPr lang="cs-CZ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</a:t>
            </a:r>
          </a:p>
        </p:txBody>
      </p:sp>
    </p:spTree>
    <p:extLst>
      <p:ext uri="{BB962C8B-B14F-4D97-AF65-F5344CB8AC3E}">
        <p14:creationId xmlns:p14="http://schemas.microsoft.com/office/powerpoint/2010/main" val="37516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2793A3-75DB-4296-852D-4CA06AAB4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SEACE I </a:t>
            </a:r>
            <a:r>
              <a:rPr lang="nl-NL" dirty="0"/>
              <a:t>Samsung Electronics  </a:t>
            </a:r>
            <a:r>
              <a:rPr lang="nl-NL" dirty="0" smtClean="0"/>
              <a:t>Air Conditioner Europe B.V.</a:t>
            </a:r>
            <a:endParaRPr lang="nl-NL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 </a:t>
            </a:r>
            <a:endParaRPr lang="nl-NL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b="1" dirty="0" smtClean="0">
                <a:latin typeface="SamsungOne 700" panose="020B0803030303020204" pitchFamily="34" charset="0"/>
                <a:ea typeface="SamsungOne 700" panose="020B0803030303020204" pitchFamily="34" charset="0"/>
              </a:rPr>
              <a:t>samsung.com/</a:t>
            </a:r>
            <a:r>
              <a:rPr lang="nl-NL" b="1" dirty="0" err="1" smtClean="0">
                <a:latin typeface="SamsungOne 700" panose="020B0803030303020204" pitchFamily="34" charset="0"/>
                <a:ea typeface="SamsungOne 700" panose="020B0803030303020204" pitchFamily="34" charset="0"/>
              </a:rPr>
              <a:t>climate</a:t>
            </a:r>
            <a:endParaRPr lang="nl-NL" b="1" dirty="0">
              <a:latin typeface="SamsungOne 700" panose="020B0803030303020204" pitchFamily="34" charset="0"/>
              <a:ea typeface="SamsungOne 700" panose="020B08030303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/>
              <a:t>Evert van de Beekstraat 310, 1118 CX Schiphol,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/>
              <a:t>P.O. Box 75810, 1118 ZZ Schiphol,Netherlands, T+31 (0)8 81 41 61 00</a:t>
            </a:r>
          </a:p>
        </p:txBody>
      </p:sp>
    </p:spTree>
    <p:extLst>
      <p:ext uri="{BB962C8B-B14F-4D97-AF65-F5344CB8AC3E}">
        <p14:creationId xmlns:p14="http://schemas.microsoft.com/office/powerpoint/2010/main" val="39585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083315" y="26674"/>
            <a:ext cx="5276040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EHS – PODPORA od států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356992"/>
            <a:ext cx="4341685" cy="259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3352924"/>
            <a:ext cx="4524612" cy="252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515" y="1519096"/>
            <a:ext cx="2357437" cy="161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252" y="1484784"/>
            <a:ext cx="2428413" cy="169424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7408" y="909203"/>
            <a:ext cx="10515600" cy="325755"/>
          </a:xfrm>
        </p:spPr>
        <p:txBody>
          <a:bodyPr>
            <a:normAutofit fontScale="90000"/>
          </a:bodyPr>
          <a:lstStyle/>
          <a:p>
            <a:r>
              <a:rPr kumimoji="1" lang="sk-SK" altLang="ko-KR" b="1" dirty="0">
                <a:ea typeface="Arial Unicode MS" panose="020B0604020202020204" pitchFamily="50" charset="-127"/>
              </a:rPr>
              <a:t>SAMSUNG Tepelná </a:t>
            </a:r>
            <a:r>
              <a:rPr kumimoji="1" lang="sk-SK" altLang="ko-KR" b="1" dirty="0" smtClean="0">
                <a:ea typeface="Arial Unicode MS" panose="020B0604020202020204" pitchFamily="50" charset="-127"/>
              </a:rPr>
              <a:t>čerpadla vzduch – voda: zaregistrované do dotačních programů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0933" y="151965"/>
            <a:ext cx="895350" cy="151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3725" y="1371165"/>
            <a:ext cx="143827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4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Kategorie produktů: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16698" y="1095457"/>
            <a:ext cx="57632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4134" y="670982"/>
            <a:ext cx="10515600" cy="32575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EHS  </a:t>
            </a:r>
            <a:endParaRPr lang="en-US" dirty="0"/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6126308" y="1095457"/>
            <a:ext cx="565832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ClimateHub</a:t>
            </a:r>
            <a:r>
              <a:rPr lang="cs-CZ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Mono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772816"/>
            <a:ext cx="5699485" cy="468052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83432" y="8145"/>
            <a:ext cx="7760694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Vytápění systémem VZDUCH – VODA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536" y="147521"/>
            <a:ext cx="1165115" cy="7493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4" y="1700808"/>
            <a:ext cx="5623441" cy="4752528"/>
          </a:xfrm>
          <a:prstGeom prst="rect">
            <a:avLst/>
          </a:prstGeom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116698" y="1430293"/>
            <a:ext cx="1166793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Qt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= 5,0 / 8,0 / 12,0 / 16,0kW *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2274" y="6488668"/>
            <a:ext cx="982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* A7/W35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16698" y="980728"/>
            <a:ext cx="57632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4134" y="670982"/>
            <a:ext cx="10515600" cy="32575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EHS  </a:t>
            </a:r>
            <a:endParaRPr lang="en-US" dirty="0"/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6126308" y="980728"/>
            <a:ext cx="577067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ClimateHub</a:t>
            </a:r>
            <a:r>
              <a:rPr lang="cs-CZ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Split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08" y="1501954"/>
            <a:ext cx="6481392" cy="5154249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83432" y="8145"/>
            <a:ext cx="7760694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Vytápění systémem VZDUCH – VODA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82" y="1700808"/>
            <a:ext cx="1165115" cy="749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941"/>
          <a:stretch/>
        </p:blipFill>
        <p:spPr>
          <a:xfrm>
            <a:off x="49438" y="2397118"/>
            <a:ext cx="1080120" cy="8697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301" y="1501954"/>
            <a:ext cx="5802339" cy="48793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536" y="1808354"/>
            <a:ext cx="1165115" cy="749348"/>
          </a:xfrm>
          <a:prstGeom prst="rect">
            <a:avLst/>
          </a:prstGeom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116699" y="1315564"/>
            <a:ext cx="57632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Qt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4,4 / 6,0 / 9,0 / 12,0 / 16,0kW*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2274" y="6488668"/>
            <a:ext cx="982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* A7/W35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133700" y="1317003"/>
            <a:ext cx="57632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Qt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4,4 / 6,0 / 9,0 kW*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48" y="719450"/>
            <a:ext cx="10515600" cy="32575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EHS TDM plus</a:t>
            </a:r>
            <a:endParaRPr lang="en-US" dirty="0"/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83432" y="8145"/>
            <a:ext cx="9721167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76" tIns="51937" rIns="103876" bIns="519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cs-CZ" altLang="ko-KR" sz="3200" b="1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Vytápění systémem VZDUCH – VZDUCH &amp; VODA</a:t>
            </a:r>
            <a:endParaRPr kumimoji="1" lang="en-US" altLang="ko-KR" sz="3200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6698" y="1092527"/>
            <a:ext cx="567043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ClimateHub</a:t>
            </a:r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TDM plus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75920"/>
            <a:ext cx="5667798" cy="4426171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23991" y="1092862"/>
            <a:ext cx="576063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TDM plus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7"/>
          <a:stretch/>
        </p:blipFill>
        <p:spPr>
          <a:xfrm>
            <a:off x="6362374" y="1700808"/>
            <a:ext cx="5300443" cy="4572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8795" y="73028"/>
            <a:ext cx="1173286" cy="869749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16698" y="1430293"/>
            <a:ext cx="1166793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>
                <a:ln>
                  <a:solidFill>
                    <a:schemeClr val="tx1">
                      <a:alpha val="0"/>
                    </a:schemeClr>
                  </a:solidFill>
                </a:ln>
                <a:latin typeface="SamsungOne 800" panose="020B0903030303020204" pitchFamily="34" charset="0"/>
                <a:ea typeface="SamsungOne 800" panose="020B0903030303020204" pitchFamily="34" charset="0"/>
              </a:defRPr>
            </a:lvl1pPr>
          </a:lstStyle>
          <a:p>
            <a:r>
              <a:rPr lang="cs-CZ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Qt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4,4 / 6,6 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9,0 </a:t>
            </a:r>
            <a:r>
              <a:rPr lang="cs-CZ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/ 12,0 / 16,0kW *</a:t>
            </a:r>
            <a:endParaRPr lang="en-US" altLang="ko-K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2274" y="6488668"/>
            <a:ext cx="982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* A7/W35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Návrh tepelného čerpadla: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sung Template V2">
  <a:themeElements>
    <a:clrScheme name="Samsung Colour Theme">
      <a:dk1>
        <a:srgbClr val="000000"/>
      </a:dk1>
      <a:lt1>
        <a:srgbClr val="FFFFFF"/>
      </a:lt1>
      <a:dk2>
        <a:srgbClr val="1428A0"/>
      </a:dk2>
      <a:lt2>
        <a:srgbClr val="00B3E3"/>
      </a:lt2>
      <a:accent1>
        <a:srgbClr val="007AC2"/>
      </a:accent1>
      <a:accent2>
        <a:srgbClr val="F8E900"/>
      </a:accent2>
      <a:accent3>
        <a:srgbClr val="FF4337"/>
      </a:accent3>
      <a:accent4>
        <a:srgbClr val="97D653"/>
      </a:accent4>
      <a:accent5>
        <a:srgbClr val="9363CC"/>
      </a:accent5>
      <a:accent6>
        <a:srgbClr val="53565A"/>
      </a:accent6>
      <a:hlink>
        <a:srgbClr val="75787B"/>
      </a:hlink>
      <a:folHlink>
        <a:srgbClr val="000000"/>
      </a:folHlink>
    </a:clrScheme>
    <a:fontScheme name="Samsung Font Theme">
      <a:majorFont>
        <a:latin typeface="Samsung Sharp Sans Bold"/>
        <a:ea typeface=""/>
        <a:cs typeface=""/>
      </a:majorFont>
      <a:minorFont>
        <a:latin typeface="SamsungOne-7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 dirty="0" err="1" smtClean="0">
            <a:solidFill>
              <a:schemeClr val="tx1"/>
            </a:solidFill>
            <a:latin typeface="SamsungOne 400C" panose="020B0506030303020204" pitchFamily="34" charset="0"/>
            <a:ea typeface="SamsungOne 400C" panose="020B0506030303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>
          <a:buFont typeface="Arial" panose="020B0604020202020204" pitchFamily="34" charset="0"/>
          <a:buChar char="•"/>
          <a:defRPr dirty="0" err="1" smtClean="0">
            <a:latin typeface="SamsungOne 400C" panose="020B0506030303020204" pitchFamily="34" charset="0"/>
            <a:ea typeface="SamsungOne 400C" panose="020B05060303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msung PPT Template_250416_JC05_Jodi_v6.potx" id="{E3C8996E-65F8-483F-ADF9-5C0AB5F1E6F2}" vid="{95B68806-C029-4C6A-B23E-67D2691A18F0}"/>
    </a:ext>
  </a:extLst>
</a:theme>
</file>

<file path=ppt/theme/theme2.xml><?xml version="1.0" encoding="utf-8"?>
<a:theme xmlns:a="http://schemas.openxmlformats.org/drawingml/2006/main" name="Titl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Samsung Template V2</Template>
  <TotalTime>13869</TotalTime>
  <Words>2182</Words>
  <Application>Microsoft Office PowerPoint</Application>
  <PresentationFormat>Widescreen</PresentationFormat>
  <Paragraphs>562</Paragraphs>
  <Slides>39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66" baseType="lpstr">
      <vt:lpstr>맑은 고딕</vt:lpstr>
      <vt:lpstr>Arial</vt:lpstr>
      <vt:lpstr>Arial Black</vt:lpstr>
      <vt:lpstr>Arial Unicode MS</vt:lpstr>
      <vt:lpstr>Calibri</vt:lpstr>
      <vt:lpstr>돋움</vt:lpstr>
      <vt:lpstr>굴림</vt:lpstr>
      <vt:lpstr>Samsung InterFace</vt:lpstr>
      <vt:lpstr>Samsung Sharp Sans Bold</vt:lpstr>
      <vt:lpstr>Samsung Sharp Sans Medium</vt:lpstr>
      <vt:lpstr>Samsung Sharp Sans Regular</vt:lpstr>
      <vt:lpstr>SamsungOne</vt:lpstr>
      <vt:lpstr>SamsungOne 400</vt:lpstr>
      <vt:lpstr>SamsungOne 400C</vt:lpstr>
      <vt:lpstr>SamsungOne 500</vt:lpstr>
      <vt:lpstr>SamsungOne 500C</vt:lpstr>
      <vt:lpstr>SamsungOne 600</vt:lpstr>
      <vt:lpstr>SamsungOne 700</vt:lpstr>
      <vt:lpstr>SamsungOne 800</vt:lpstr>
      <vt:lpstr>SamsungOne-400C</vt:lpstr>
      <vt:lpstr>SamsungOne-700</vt:lpstr>
      <vt:lpstr>SamsungOne-700C</vt:lpstr>
      <vt:lpstr>SamsungOneKorean 500</vt:lpstr>
      <vt:lpstr>SamsungOneKorean 700</vt:lpstr>
      <vt:lpstr>Wingdings</vt:lpstr>
      <vt:lpstr>Samsung Template V2</vt:lpstr>
      <vt:lpstr>Title</vt:lpstr>
      <vt:lpstr>Webinář - úvod   Systémy VYTÁPĚNÍ           Samsung EHS  Ing. Erika Nosková KAM of AC Department   23.09.2021</vt:lpstr>
      <vt:lpstr>Tepelná pohoda u nás a ve světě.</vt:lpstr>
      <vt:lpstr>PowerPoint Presentation</vt:lpstr>
      <vt:lpstr>SAMSUNG Tepelná čerpadla vzduch – voda: zaregistrované do dotačních programů</vt:lpstr>
      <vt:lpstr>Kategorie produktů:</vt:lpstr>
      <vt:lpstr>EHS  </vt:lpstr>
      <vt:lpstr>EHS  </vt:lpstr>
      <vt:lpstr>EHS TDM plus</vt:lpstr>
      <vt:lpstr>Návrh tepelného čerpadla: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Line-up EHS</vt:lpstr>
      <vt:lpstr>Venkovní jednotky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EHS TDM plus</vt:lpstr>
      <vt:lpstr>PowerPoint Presentation</vt:lpstr>
      <vt:lpstr>PowerPoint Presentation</vt:lpstr>
      <vt:lpstr>EHS TDM plus</vt:lpstr>
      <vt:lpstr>PowerPoint Presentation</vt:lpstr>
      <vt:lpstr>PowerPoint Presentation</vt:lpstr>
      <vt:lpstr>PowerPoint Presentation</vt:lpstr>
      <vt:lpstr>Děkuji!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Samsung One 700- 20pt. 28/04/16</dc:title>
  <dc:creator>Sara Hadfield</dc:creator>
  <cp:lastModifiedBy>Erika Noskova/Aircon /SECZ/Professional/Samsung Electronics</cp:lastModifiedBy>
  <cp:revision>1199</cp:revision>
  <cp:lastPrinted>2016-04-26T14:42:41Z</cp:lastPrinted>
  <dcterms:created xsi:type="dcterms:W3CDTF">2016-06-14T11:36:55Z</dcterms:created>
  <dcterms:modified xsi:type="dcterms:W3CDTF">2021-09-27T13:49:03Z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</Properties>
</file>